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9"/>
  </p:notesMasterIdLst>
  <p:handoutMasterIdLst>
    <p:handoutMasterId r:id="rId30"/>
  </p:handout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</p:sldIdLst>
  <p:sldSz cx="12192000" cy="6858000"/>
  <p:notesSz cx="7559675" cy="10691813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20" autoAdjust="0"/>
  </p:normalViewPr>
  <p:slideViewPr>
    <p:cSldViewPr snapToGrid="0">
      <p:cViewPr varScale="1">
        <p:scale>
          <a:sx n="108" d="100"/>
          <a:sy n="108" d="100"/>
        </p:scale>
        <p:origin x="678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5" d="100"/>
          <a:sy n="75" d="100"/>
        </p:scale>
        <p:origin x="392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16A3B6D-DBA1-4319-B4AC-C62277C8F0E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089285-C7E5-4228-9D56-299A3C5A3A4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83707B-49A9-48A6-A88D-3D3F4A343875}" type="datetime1">
              <a:rPr lang="lt-LT" smtClean="0"/>
              <a:t>2020-03-23</a:t>
            </a:fld>
            <a:endParaRPr lang="lt-L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A2AC28-F359-4068-9EC8-CD1BDE582BF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lt-LT"/>
              <a:t>Radiologinė COVID-19 diagnostika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863068-6E48-4A43-8443-34CE1A7A22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943410-F30E-47E9-AF3F-1E818ABF5FD7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548701192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6953E8-86A7-4557-9B27-00A07F6292AC}" type="datetime1">
              <a:rPr lang="lt-LT" smtClean="0"/>
              <a:t>2020-03-23</a:t>
            </a:fld>
            <a:endParaRPr lang="lt-L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lt-LT"/>
              <a:t>Radiologinė COVID-19 diagnostika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62DAA0-E772-4F18-A12E-DA9AB3C78C1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891399982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lt-L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t-L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t-L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lt-L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t-L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t-L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t-L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t-L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lt-L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t-L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t-L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t-L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t-L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t-L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t-L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7EDB33-52CB-4549-A344-DA0827687CE3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4B1EAA09-C47B-4640-97FB-B8F7BCD3BC10}" type="datetime1">
              <a:rPr lang="lt-LT" sz="1200" b="0" strike="noStrike" spc="-1" smtClean="0">
                <a:latin typeface="Times New Roman"/>
              </a:rPr>
              <a:t>2020-03-23</a:t>
            </a:fld>
            <a:endParaRPr lang="lt-LT" sz="1200" b="0" strike="noStrike" spc="-1">
              <a:latin typeface="Times New Roman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40393F-6115-45F9-9130-EB513A4902D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lt-LT" sz="2400" b="0" strike="noStrike" spc="-1">
                <a:latin typeface="Times New Roman"/>
              </a:rPr>
              <a:t>Radiologinė COVID-19 diagnostika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F5B323-D1BB-4EA2-B69E-BDC2F7DB491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18839D70-06D0-4634-9E8D-394C369A04C2}" type="slidenum">
              <a:rPr lang="lt-LT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lt-LT" sz="1200" b="0" strike="noStrike" spc="-1"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lt-L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t-L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lt-L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t-L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lt-L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t-L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t-L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lt-LT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t-LT" sz="3200" b="0" strike="noStrike" spc="-1">
              <a:latin typeface="Arial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00B4BF-9B29-43D2-849E-9D70D49CBED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3BF0B675-2B73-4EEC-A2CD-AD1E6CA24411}" type="datetime1">
              <a:rPr lang="lt-LT" sz="1200" b="0" strike="noStrike" spc="-1" smtClean="0">
                <a:latin typeface="Times New Roman"/>
              </a:rPr>
              <a:t>2020-03-23</a:t>
            </a:fld>
            <a:endParaRPr lang="lt-LT" sz="1200" b="0" strike="noStrike" spc="-1">
              <a:latin typeface="Times New Roman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EEC7E8-41F1-42B7-B223-DF4AF44A8A9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lt-LT" sz="2400" b="0" strike="noStrike" spc="-1">
                <a:latin typeface="Times New Roman"/>
              </a:rPr>
              <a:t>Radiologinė COVID-19 diagnostika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D5404B-52F1-4A1F-BF9B-4D4F3AC671D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18839D70-06D0-4634-9E8D-394C369A04C2}" type="slidenum">
              <a:rPr lang="lt-LT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lt-LT" sz="1200" b="0" strike="noStrike" spc="-1"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lt-L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t-L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t-L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t-L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04F7FF-D8EE-4EC7-A1A2-BB36C9F920B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954E0CE7-5496-4BCC-9A6D-CC940B1523FC}" type="datetime1">
              <a:rPr lang="lt-LT" sz="1200" b="0" strike="noStrike" spc="-1" smtClean="0">
                <a:latin typeface="Times New Roman"/>
              </a:rPr>
              <a:t>2020-03-23</a:t>
            </a:fld>
            <a:endParaRPr lang="lt-LT" sz="1200" b="0" strike="noStrike" spc="-1">
              <a:latin typeface="Times New Roman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563B24-CD04-4786-8B49-E242EE6FC70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lt-LT" sz="2400" b="0" strike="noStrike" spc="-1">
                <a:latin typeface="Times New Roman"/>
              </a:rPr>
              <a:t>Radiologinė COVID-19 diagnostika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34D805-42E3-4EA2-8A20-33D9837CFEE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18839D70-06D0-4634-9E8D-394C369A04C2}" type="slidenum">
              <a:rPr lang="lt-LT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lt-LT" sz="1200" b="0" strike="noStrike" spc="-1"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lt-L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t-LT" sz="3200" b="0" strike="noStrike" spc="-1">
              <a:latin typeface="Arial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30CA72-3563-4CCD-8E18-2C566DAB7704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623598C2-F2CE-4CF7-A9F8-AFFE8F84047F}" type="datetime1">
              <a:rPr lang="lt-LT" sz="1200" b="0" strike="noStrike" spc="-1" smtClean="0">
                <a:latin typeface="Times New Roman"/>
              </a:rPr>
              <a:t>2020-03-23</a:t>
            </a:fld>
            <a:endParaRPr lang="lt-LT" sz="1200" b="0" strike="noStrike" spc="-1">
              <a:latin typeface="Times New Roman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32642A-F0D2-4DFE-B20C-A590E46CD770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840480" y="6356520"/>
            <a:ext cx="4530436" cy="364680"/>
          </a:xfrm>
        </p:spPr>
        <p:txBody>
          <a:bodyPr/>
          <a:lstStyle/>
          <a:p>
            <a:r>
              <a:rPr lang="lt-LT" sz="2400" b="0" strike="noStrike" spc="-1" dirty="0">
                <a:latin typeface="Times New Roman"/>
              </a:rPr>
              <a:t>Radiologinė COVID-19 diagnostika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726B3B-3641-496B-A3D2-D67738567CA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EFA3E629-15D8-4A5B-811D-9599493F3D87}" type="slidenum">
              <a:rPr lang="lt-LT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lt-LT" sz="1200" b="0" strike="noStrike" spc="-1"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lt-L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t-L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t-L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t-L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F23770-E886-4678-9821-807FD4FA902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3E618D14-E6A9-4876-882E-162E9B424565}" type="datetime1">
              <a:rPr lang="lt-LT" sz="1200" b="0" strike="noStrike" spc="-1" smtClean="0">
                <a:latin typeface="Times New Roman"/>
              </a:rPr>
              <a:t>2020-03-23</a:t>
            </a:fld>
            <a:endParaRPr lang="lt-LT" sz="1200" b="0" strike="noStrike" spc="-1">
              <a:latin typeface="Times New Roman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5C46BA-47B3-403C-ABF1-4284D59A541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lt-LT" sz="2400" b="0" strike="noStrike" spc="-1">
                <a:latin typeface="Times New Roman"/>
              </a:rPr>
              <a:t>Radiologinė COVID-19 diagnostika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67A931-9A21-4D46-A1BB-A5D0D3A0925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18839D70-06D0-4634-9E8D-394C369A04C2}" type="slidenum">
              <a:rPr lang="lt-LT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lt-LT" sz="1200" b="0" strike="noStrike" spc="-1"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lt-L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t-L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t-L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t-L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99E101-C8D5-4CAF-AAA3-291A62F1603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BCD4E9AF-29C6-4250-ABC0-2E3E540CF418}" type="datetime1">
              <a:rPr lang="lt-LT" sz="1200" b="0" strike="noStrike" spc="-1" smtClean="0">
                <a:latin typeface="Times New Roman"/>
              </a:rPr>
              <a:t>2020-03-23</a:t>
            </a:fld>
            <a:endParaRPr lang="lt-LT" sz="1200" b="0" strike="noStrike" spc="-1">
              <a:latin typeface="Times New Roman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C2FE86-F0E0-48D1-8915-E2BCBF825A7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lt-LT" sz="2400" b="0" strike="noStrike" spc="-1">
                <a:latin typeface="Times New Roman"/>
              </a:rPr>
              <a:t>Radiologinė COVID-19 diagnostika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168CBE-7174-4BD9-8F6C-B28A0F2266C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18839D70-06D0-4634-9E8D-394C369A04C2}" type="slidenum">
              <a:rPr lang="lt-LT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lt-LT" sz="1200" b="0" strike="noStrike" spc="-1"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lt-L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t-L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t-L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773E56-01C8-479B-AC08-DA2E215E931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4CF5B330-913A-40AC-8830-A6542091927E}" type="datetime1">
              <a:rPr lang="lt-LT" sz="1200" b="0" strike="noStrike" spc="-1" smtClean="0">
                <a:latin typeface="Times New Roman"/>
              </a:rPr>
              <a:t>2020-03-23</a:t>
            </a:fld>
            <a:endParaRPr lang="lt-LT" sz="1200" b="0" strike="noStrike" spc="-1">
              <a:latin typeface="Times New Roman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FC9610-8A9A-4822-A49C-EE13B874760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lt-LT" sz="2400" b="0" strike="noStrike" spc="-1">
                <a:latin typeface="Times New Roman"/>
              </a:rPr>
              <a:t>Radiologinė COVID-19 diagnostika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D19B00-3250-4978-A029-55A45EAB2AC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18839D70-06D0-4634-9E8D-394C369A04C2}" type="slidenum">
              <a:rPr lang="lt-LT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lt-LT" sz="1200" b="0" strike="noStrike" spc="-1"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lt-L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t-L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t-L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t-L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t-L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19E29A-019F-47DB-B07E-6AC27EBD37B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98FE817E-2711-4161-AF45-CD559FDBD3BD}" type="datetime1">
              <a:rPr lang="lt-LT" sz="1200" b="0" strike="noStrike" spc="-1" smtClean="0">
                <a:latin typeface="Times New Roman"/>
              </a:rPr>
              <a:t>2020-03-23</a:t>
            </a:fld>
            <a:endParaRPr lang="lt-LT" sz="1200" b="0" strike="noStrike" spc="-1">
              <a:latin typeface="Times New Roman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87A390-6154-4CBF-A29E-3715A094F3D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lt-LT" sz="2400" b="0" strike="noStrike" spc="-1">
                <a:latin typeface="Times New Roman"/>
              </a:rPr>
              <a:t>Radiologinė COVID-19 diagnostika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946197-F3BC-49EF-94FE-43EDD06D88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18839D70-06D0-4634-9E8D-394C369A04C2}" type="slidenum">
              <a:rPr lang="lt-LT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lt-LT" sz="1200" b="0" strike="noStrike" spc="-1"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lt-L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t-L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t-L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t-L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t-L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t-L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t-L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C7DABC-5910-40E9-A0AA-5EA472628B6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E9C502AA-2007-47E9-A160-CD65A1BD606F}" type="datetime1">
              <a:rPr lang="lt-LT" sz="1200" b="0" strike="noStrike" spc="-1" smtClean="0">
                <a:latin typeface="Times New Roman"/>
              </a:rPr>
              <a:t>2020-03-23</a:t>
            </a:fld>
            <a:endParaRPr lang="lt-LT" sz="1200" b="0" strike="noStrike" spc="-1">
              <a:latin typeface="Times New Roman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CC7A05-8B96-401C-9AC4-6C9D757C374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lt-LT" sz="2400" b="0" strike="noStrike" spc="-1">
                <a:latin typeface="Times New Roman"/>
              </a:rPr>
              <a:t>Radiologinė COVID-19 diagnostika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7FEC84-4BFE-4FF3-A44F-02A70C2C2CD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18839D70-06D0-4634-9E8D-394C369A04C2}" type="slidenum">
              <a:rPr lang="lt-LT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lt-LT" sz="1200" b="0" strike="noStrike" spc="-1"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lt-L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t-L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0C9B80-603D-4E7C-ADAA-03F66A73903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AB329EF6-053B-455E-99E5-CEC947E7736D}" type="datetime1">
              <a:rPr lang="lt-LT" sz="1200" b="0" strike="noStrike" spc="-1" smtClean="0">
                <a:latin typeface="Times New Roman"/>
              </a:rPr>
              <a:t>2020-03-23</a:t>
            </a:fld>
            <a:endParaRPr lang="lt-LT" sz="1200" b="0" strike="noStrike" spc="-1">
              <a:latin typeface="Times New Roman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09D4B8-2361-4FC9-9E33-0CDD47617FA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lt-LT" sz="2400" b="0" strike="noStrike" spc="-1">
                <a:latin typeface="Times New Roman"/>
              </a:rPr>
              <a:t>Radiologinė COVID-19 diagnostika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D214A2-F2C6-4D05-BC30-F725A0F5AA4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EFA3E629-15D8-4A5B-811D-9599493F3D87}" type="slidenum">
              <a:rPr lang="lt-LT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lt-LT" sz="1200" b="0" strike="noStrike" spc="-1"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lt-L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t-L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t-L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E9F3A5-EC43-4E27-834F-99C891648CB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F17FAD3C-7E63-4683-A440-3F27C9C071BE}" type="datetime1">
              <a:rPr lang="lt-LT" sz="1200" b="0" strike="noStrike" spc="-1" smtClean="0">
                <a:latin typeface="Times New Roman"/>
              </a:rPr>
              <a:t>2020-03-23</a:t>
            </a:fld>
            <a:endParaRPr lang="lt-LT" sz="1200" b="0" strike="noStrike" spc="-1">
              <a:latin typeface="Times New Roman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B8B64B-B355-4906-9D17-CE808CBE7B9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lt-LT" sz="2400" b="0" strike="noStrike" spc="-1">
                <a:latin typeface="Times New Roman"/>
              </a:rPr>
              <a:t>Radiologinė COVID-19 diagnostika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816206-3C24-40C8-914A-00AC02FD30F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EFA3E629-15D8-4A5B-811D-9599493F3D87}" type="slidenum">
              <a:rPr lang="lt-LT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lt-LT" sz="1200" b="0" strike="noStrike" spc="-1"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lt-L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17BDA2-F2E8-4491-BD83-B4A11BCDF96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EC309DF3-7D0F-4053-9E94-EDEE573F14A6}" type="datetime1">
              <a:rPr lang="lt-LT" sz="1200" b="0" strike="noStrike" spc="-1" smtClean="0">
                <a:latin typeface="Times New Roman"/>
              </a:rPr>
              <a:t>2020-03-23</a:t>
            </a:fld>
            <a:endParaRPr lang="lt-LT" sz="1200" b="0" strike="noStrike" spc="-1">
              <a:latin typeface="Times New Roman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C08FA3-D242-4894-8374-7FCDB029BB6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lt-LT" sz="2400" b="0" strike="noStrike" spc="-1">
                <a:latin typeface="Times New Roman"/>
              </a:rPr>
              <a:t>Radiologinė COVID-19 diagnostika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CABD90-43F4-4C7B-B59D-2F70BFFF359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EFA3E629-15D8-4A5B-811D-9599493F3D87}" type="slidenum">
              <a:rPr lang="lt-LT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lt-LT" sz="1200" b="0" strike="noStrike" spc="-1"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t-L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lt-L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t-L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t-L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t-L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lt-L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t-L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t-L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t-L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lt-L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t-L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t-L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t-L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anchor="b"/>
          <a:lstStyle/>
          <a:p>
            <a:pPr algn="ctr">
              <a:lnSpc>
                <a:spcPct val="90000"/>
              </a:lnSpc>
            </a:pPr>
            <a:r>
              <a:rPr lang="lt-LT" sz="6000" b="0" strike="noStrike" spc="-1">
                <a:solidFill>
                  <a:srgbClr val="000000"/>
                </a:solidFill>
                <a:latin typeface="Calibri Light"/>
              </a:rPr>
              <a:t>Click to edit Master title style</a:t>
            </a:r>
            <a:endParaRPr lang="lt-LT" sz="6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58634AEF-26CF-4E67-9C09-3DD1BAD45E1C}" type="datetime1">
              <a:rPr lang="lt-LT" sz="1200" b="0" strike="noStrike" spc="-1" smtClean="0">
                <a:latin typeface="Times New Roman"/>
              </a:rPr>
              <a:t>2020-03-23</a:t>
            </a:fld>
            <a:endParaRPr lang="lt-LT" sz="12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lstStyle/>
          <a:p>
            <a:r>
              <a:rPr lang="lt-LT" sz="2400" b="0" strike="noStrike" spc="-1">
                <a:latin typeface="Times New Roman"/>
              </a:rPr>
              <a:t>Radiologinė COVID-19 diagnostika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EFA3E629-15D8-4A5B-811D-9599493F3D87}" type="slidenum">
              <a:rPr lang="lt-LT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lt-LT" sz="12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lt-LT" sz="2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lt-LT" sz="20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lt-LT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lt-LT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lt-LT" sz="20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lt-LT" sz="20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lt-LT" sz="20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lt-LT" sz="4400" b="0" strike="noStrike" spc="-1">
                <a:solidFill>
                  <a:srgbClr val="000000"/>
                </a:solidFill>
                <a:latin typeface="Calibri Light"/>
              </a:rPr>
              <a:t>Click to edit Master title style</a:t>
            </a:r>
            <a:endParaRPr lang="lt-LT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/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lt-LT" sz="2800" b="0" strike="noStrike" spc="-1">
                <a:solidFill>
                  <a:srgbClr val="000000"/>
                </a:solidFill>
                <a:latin typeface="Calibri"/>
              </a:rPr>
              <a:t>Click to edit Master text styles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lt-LT" sz="2400" b="0" strike="noStrike" spc="-1">
                <a:solidFill>
                  <a:srgbClr val="000000"/>
                </a:solidFill>
                <a:latin typeface="Calibri"/>
              </a:rPr>
              <a:t>Second level</a:t>
            </a:r>
          </a:p>
          <a:p>
            <a:pPr marL="1143000" lvl="2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lt-LT" sz="2000" b="0" strike="noStrike" spc="-1">
                <a:solidFill>
                  <a:srgbClr val="000000"/>
                </a:solidFill>
                <a:latin typeface="Calibri"/>
              </a:rPr>
              <a:t>Third level</a:t>
            </a:r>
          </a:p>
          <a:p>
            <a:pPr marL="1600200" lvl="3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lt-LT" sz="1800" b="0" strike="noStrike" spc="-1">
                <a:solidFill>
                  <a:srgbClr val="000000"/>
                </a:solidFill>
                <a:latin typeface="Calibri"/>
              </a:rPr>
              <a:t>Fourth level</a:t>
            </a:r>
          </a:p>
          <a:p>
            <a:pPr marL="2057400" lvl="4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lt-LT" sz="1800" b="0" strike="noStrike" spc="-1">
                <a:solidFill>
                  <a:srgbClr val="000000"/>
                </a:solidFill>
                <a:latin typeface="Calibri"/>
              </a:rPr>
              <a:t>Fifth level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D43B0153-E3E4-451F-9CF8-4B32EEB0780D}" type="datetime1">
              <a:rPr lang="lt-LT" sz="1200" b="0" strike="noStrike" spc="-1" smtClean="0">
                <a:latin typeface="Times New Roman"/>
              </a:rPr>
              <a:t>2020-03-23</a:t>
            </a:fld>
            <a:endParaRPr lang="lt-LT" sz="12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lstStyle/>
          <a:p>
            <a:r>
              <a:rPr lang="lt-LT" sz="2400" b="0" strike="noStrike" spc="-1">
                <a:latin typeface="Times New Roman"/>
              </a:rPr>
              <a:t>Radiologinė COVID-19 diagnostika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18839D70-06D0-4634-9E8D-394C369A04C2}" type="slidenum">
              <a:rPr lang="lt-LT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lt-LT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irm.org/2020/03/10/covid-19-caso-23" TargetMode="External"/><Relationship Id="rId3" Type="http://schemas.openxmlformats.org/officeDocument/2006/relationships/hyperlink" Target="https://www.acr.org/Advocacy-and-Economics/ACR-Position-Statements/Recommendations-for-Chest-Radiography-and-CT-for-Suspected-COVID19-Infection" TargetMode="External"/><Relationship Id="rId7" Type="http://schemas.openxmlformats.org/officeDocument/2006/relationships/hyperlink" Target="https://onlinelibrary.wiley.com/doi/full/10.1111/all.14238" TargetMode="External"/><Relationship Id="rId2" Type="http://schemas.openxmlformats.org/officeDocument/2006/relationships/hyperlink" Target="https://bit.ly/BSTICOVID19_Teaching_Library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bsti.org.uk/training-and-education/covid-19-bsti-imaging-database/" TargetMode="External"/><Relationship Id="rId11" Type="http://schemas.openxmlformats.org/officeDocument/2006/relationships/hyperlink" Target="https://covid-19.alibabacloud.com/?fbclid=IwAR13XdWCYsOWhRfVP_-7CIRlNfvr_wPNjBRM1nqjMFM85hExrymNh0ArynQ" TargetMode="External"/><Relationship Id="rId5" Type="http://schemas.openxmlformats.org/officeDocument/2006/relationships/hyperlink" Target="https://acsearch.acr.org/docs/69446/Narrative/" TargetMode="External"/><Relationship Id="rId10" Type="http://schemas.openxmlformats.org/officeDocument/2006/relationships/hyperlink" Target="https://www.bsti.org.uk/covid-19-resources/" TargetMode="External"/><Relationship Id="rId4" Type="http://schemas.openxmlformats.org/officeDocument/2006/relationships/hyperlink" Target="https://www.rcr.ac.uk/college/coronavirus-covid-19-what-rcr-doing/rcr-position-role-ct-patients-suspected-covid-19" TargetMode="External"/><Relationship Id="rId9" Type="http://schemas.openxmlformats.org/officeDocument/2006/relationships/hyperlink" Target="https://www.bsti.org.uk/media/resources/files/BSTI_COVID-19_Radiology_Guidance_version_2_16.03.20.pdf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Shape 1"/>
          <p:cNvSpPr txBox="1"/>
          <p:nvPr/>
        </p:nvSpPr>
        <p:spPr>
          <a:xfrm>
            <a:off x="1356120" y="286920"/>
            <a:ext cx="9143640" cy="10893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lt-LT" sz="4000" b="1" strike="noStrike" spc="-1">
                <a:solidFill>
                  <a:srgbClr val="000000"/>
                </a:solidFill>
                <a:latin typeface="Calibri Light"/>
              </a:rPr>
              <a:t>Radiologinė COVID-19 diagnostika</a:t>
            </a:r>
            <a:endParaRPr lang="lt-LT" sz="4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TextShape 2"/>
          <p:cNvSpPr txBox="1"/>
          <p:nvPr/>
        </p:nvSpPr>
        <p:spPr>
          <a:xfrm>
            <a:off x="295920" y="2028240"/>
            <a:ext cx="11529720" cy="41893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lt-LT" sz="1600" b="0" u="sng" strike="noStrike" spc="-1" dirty="0" err="1">
                <a:solidFill>
                  <a:srgbClr val="000000"/>
                </a:solidFill>
                <a:uFillTx/>
                <a:latin typeface="Calibri"/>
              </a:rPr>
              <a:t>Radiology</a:t>
            </a:r>
            <a:r>
              <a:rPr lang="lt-LT" sz="1600" b="0" u="sng" strike="noStrike" spc="-1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lt-LT" sz="1600" b="0" u="sng" strike="noStrike" spc="-1" dirty="0" err="1">
                <a:solidFill>
                  <a:srgbClr val="000000"/>
                </a:solidFill>
                <a:uFillTx/>
                <a:latin typeface="Calibri"/>
              </a:rPr>
              <a:t>Department</a:t>
            </a:r>
            <a:r>
              <a:rPr lang="lt-LT" sz="1600" b="0" u="sng" strike="noStrike" spc="-1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lt-LT" sz="1600" b="0" u="sng" strike="noStrike" spc="-1" dirty="0" err="1">
                <a:solidFill>
                  <a:srgbClr val="000000"/>
                </a:solidFill>
                <a:uFillTx/>
                <a:latin typeface="Calibri"/>
              </a:rPr>
              <a:t>Preparedness</a:t>
            </a:r>
            <a:r>
              <a:rPr lang="lt-LT" sz="1600" b="0" u="sng" strike="noStrike" spc="-1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lt-LT" sz="1600" b="0" u="sng" strike="noStrike" spc="-1" dirty="0" err="1">
                <a:solidFill>
                  <a:srgbClr val="000000"/>
                </a:solidFill>
                <a:uFillTx/>
                <a:latin typeface="Calibri"/>
              </a:rPr>
              <a:t>for</a:t>
            </a:r>
            <a:r>
              <a:rPr lang="lt-LT" sz="1600" b="0" u="sng" strike="noStrike" spc="-1" dirty="0">
                <a:solidFill>
                  <a:srgbClr val="000000"/>
                </a:solidFill>
                <a:uFillTx/>
                <a:latin typeface="Calibri"/>
              </a:rPr>
              <a:t> COVID-19: </a:t>
            </a:r>
            <a:r>
              <a:rPr lang="lt-LT" sz="1600" b="0" i="1" u="sng" strike="noStrike" spc="-1" dirty="0" err="1">
                <a:solidFill>
                  <a:srgbClr val="000000"/>
                </a:solidFill>
                <a:uFillTx/>
                <a:latin typeface="Calibri"/>
              </a:rPr>
              <a:t>Radiology</a:t>
            </a:r>
            <a:r>
              <a:rPr lang="lt-LT" sz="1600" b="0" u="sng" strike="noStrike" spc="-1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lt-LT" sz="1600" b="0" u="sng" strike="noStrike" spc="-1" dirty="0" err="1">
                <a:solidFill>
                  <a:srgbClr val="000000"/>
                </a:solidFill>
                <a:uFillTx/>
                <a:latin typeface="Calibri"/>
              </a:rPr>
              <a:t>Scientific</a:t>
            </a:r>
            <a:r>
              <a:rPr lang="lt-LT" sz="1600" b="0" u="sng" strike="noStrike" spc="-1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lt-LT" sz="1600" b="0" u="sng" strike="noStrike" spc="-1" dirty="0" err="1">
                <a:solidFill>
                  <a:srgbClr val="000000"/>
                </a:solidFill>
                <a:uFillTx/>
                <a:latin typeface="Calibri"/>
              </a:rPr>
              <a:t>Expert</a:t>
            </a:r>
            <a:r>
              <a:rPr lang="lt-LT" sz="1600" b="0" u="sng" strike="noStrike" spc="-1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lt-LT" sz="1600" b="0" u="sng" strike="noStrike" spc="-1" dirty="0" err="1">
                <a:solidFill>
                  <a:srgbClr val="000000"/>
                </a:solidFill>
                <a:uFillTx/>
                <a:latin typeface="Calibri"/>
              </a:rPr>
              <a:t>Panel</a:t>
            </a:r>
            <a:endParaRPr lang="lt-LT" sz="16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lt-LT" sz="1600" b="0" u="sng" strike="noStrike" spc="-1" dirty="0">
                <a:solidFill>
                  <a:srgbClr val="000000"/>
                </a:solidFill>
                <a:uFillTx/>
                <a:latin typeface="Calibri"/>
              </a:rPr>
              <a:t>Essentials </a:t>
            </a:r>
            <a:r>
              <a:rPr lang="lt-LT" sz="1600" b="0" u="sng" strike="noStrike" spc="-1" dirty="0" err="1">
                <a:solidFill>
                  <a:srgbClr val="000000"/>
                </a:solidFill>
                <a:uFillTx/>
                <a:latin typeface="Calibri"/>
              </a:rPr>
              <a:t>for</a:t>
            </a:r>
            <a:r>
              <a:rPr lang="lt-LT" sz="1600" b="0" u="sng" strike="noStrike" spc="-1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lt-LT" sz="1600" b="0" u="sng" strike="noStrike" spc="-1" dirty="0" err="1">
                <a:solidFill>
                  <a:srgbClr val="000000"/>
                </a:solidFill>
                <a:uFillTx/>
                <a:latin typeface="Calibri"/>
              </a:rPr>
              <a:t>Radiologists</a:t>
            </a:r>
            <a:r>
              <a:rPr lang="lt-LT" sz="1600" b="0" u="sng" strike="noStrike" spc="-1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lt-LT" sz="1600" b="0" u="sng" strike="noStrike" spc="-1" dirty="0" err="1">
                <a:solidFill>
                  <a:srgbClr val="000000"/>
                </a:solidFill>
                <a:uFillTx/>
                <a:latin typeface="Calibri"/>
              </a:rPr>
              <a:t>on</a:t>
            </a:r>
            <a:r>
              <a:rPr lang="lt-LT" sz="1600" b="0" u="sng" strike="noStrike" spc="-1" dirty="0">
                <a:solidFill>
                  <a:srgbClr val="000000"/>
                </a:solidFill>
                <a:uFillTx/>
                <a:latin typeface="Calibri"/>
              </a:rPr>
              <a:t> COVID-19: </a:t>
            </a:r>
            <a:r>
              <a:rPr lang="lt-LT" sz="1600" b="0" u="sng" strike="noStrike" spc="-1" dirty="0" err="1">
                <a:solidFill>
                  <a:srgbClr val="000000"/>
                </a:solidFill>
                <a:uFillTx/>
                <a:latin typeface="Calibri"/>
              </a:rPr>
              <a:t>An</a:t>
            </a:r>
            <a:r>
              <a:rPr lang="lt-LT" sz="1600" b="0" u="sng" strike="noStrike" spc="-1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lt-LT" sz="1600" b="0" u="sng" strike="noStrike" spc="-1" dirty="0" err="1">
                <a:solidFill>
                  <a:srgbClr val="000000"/>
                </a:solidFill>
                <a:uFillTx/>
                <a:latin typeface="Calibri"/>
              </a:rPr>
              <a:t>Update</a:t>
            </a:r>
            <a:r>
              <a:rPr lang="lt-LT" sz="1600" b="0" u="sng" strike="noStrike" spc="-1" dirty="0">
                <a:solidFill>
                  <a:srgbClr val="000000"/>
                </a:solidFill>
                <a:uFillTx/>
                <a:latin typeface="Calibri"/>
              </a:rPr>
              <a:t>—</a:t>
            </a:r>
            <a:r>
              <a:rPr lang="lt-LT" sz="1600" b="0" i="1" u="sng" strike="noStrike" spc="-1" dirty="0" err="1">
                <a:solidFill>
                  <a:srgbClr val="000000"/>
                </a:solidFill>
                <a:uFillTx/>
                <a:latin typeface="Calibri"/>
              </a:rPr>
              <a:t>Radiology</a:t>
            </a:r>
            <a:r>
              <a:rPr lang="lt-LT" sz="1600" b="0" u="sng" strike="noStrike" spc="-1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lt-LT" sz="1600" b="0" u="sng" strike="noStrike" spc="-1" dirty="0" err="1">
                <a:solidFill>
                  <a:srgbClr val="000000"/>
                </a:solidFill>
                <a:uFillTx/>
                <a:latin typeface="Calibri"/>
              </a:rPr>
              <a:t>Scientific</a:t>
            </a:r>
            <a:r>
              <a:rPr lang="lt-LT" sz="1600" b="0" u="sng" strike="noStrike" spc="-1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lt-LT" sz="1600" b="0" u="sng" strike="noStrike" spc="-1" dirty="0" err="1">
                <a:solidFill>
                  <a:srgbClr val="000000"/>
                </a:solidFill>
                <a:uFillTx/>
                <a:latin typeface="Calibri"/>
              </a:rPr>
              <a:t>Expert</a:t>
            </a:r>
            <a:r>
              <a:rPr lang="lt-LT" sz="1600" b="0" u="sng" strike="noStrike" spc="-1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lt-LT" sz="1600" b="0" u="sng" strike="noStrike" spc="-1" dirty="0" err="1">
                <a:solidFill>
                  <a:srgbClr val="000000"/>
                </a:solidFill>
                <a:uFillTx/>
                <a:latin typeface="Calibri"/>
              </a:rPr>
              <a:t>Panel</a:t>
            </a:r>
            <a:endParaRPr lang="lt-LT" sz="16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lt-LT" sz="1700" b="0" u="sng" strike="noStrike" spc="-1" dirty="0">
                <a:solidFill>
                  <a:srgbClr val="0563C1"/>
                </a:solidFill>
                <a:uFillTx/>
                <a:latin typeface="Calibri"/>
                <a:hlinkClick r:id="rId2"/>
              </a:rPr>
              <a:t>https://bit.ly/BSTICOVID19_Teaching_Library</a:t>
            </a:r>
            <a:endParaRPr lang="lt-LT" sz="17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lt-LT" sz="1600" b="0" u="sng" strike="noStrike" spc="-1" dirty="0">
                <a:solidFill>
                  <a:srgbClr val="0563C1"/>
                </a:solidFill>
                <a:uFillTx/>
                <a:latin typeface="Calibri"/>
                <a:hlinkClick r:id="rId3"/>
              </a:rPr>
              <a:t>American </a:t>
            </a:r>
            <a:r>
              <a:rPr lang="lt-LT" sz="1600" b="0" u="sng" strike="noStrike" spc="-1" dirty="0" err="1">
                <a:solidFill>
                  <a:srgbClr val="0563C1"/>
                </a:solidFill>
                <a:uFillTx/>
                <a:latin typeface="Calibri"/>
                <a:hlinkClick r:id="rId3"/>
              </a:rPr>
              <a:t>College</a:t>
            </a:r>
            <a:r>
              <a:rPr lang="lt-LT" sz="1600" b="0" u="sng" strike="noStrike" spc="-1" dirty="0">
                <a:solidFill>
                  <a:srgbClr val="0563C1"/>
                </a:solidFill>
                <a:uFillTx/>
                <a:latin typeface="Calibri"/>
                <a:hlinkClick r:id="rId3"/>
              </a:rPr>
              <a:t> </a:t>
            </a:r>
            <a:r>
              <a:rPr lang="lt-LT" sz="1600" b="0" u="sng" strike="noStrike" spc="-1" dirty="0" err="1">
                <a:solidFill>
                  <a:srgbClr val="0563C1"/>
                </a:solidFill>
                <a:uFillTx/>
                <a:latin typeface="Calibri"/>
                <a:hlinkClick r:id="rId3"/>
              </a:rPr>
              <a:t>of</a:t>
            </a:r>
            <a:r>
              <a:rPr lang="lt-LT" sz="1600" b="0" u="sng" strike="noStrike" spc="-1" dirty="0">
                <a:solidFill>
                  <a:srgbClr val="0563C1"/>
                </a:solidFill>
                <a:uFillTx/>
                <a:latin typeface="Calibri"/>
                <a:hlinkClick r:id="rId3"/>
              </a:rPr>
              <a:t> </a:t>
            </a:r>
            <a:r>
              <a:rPr lang="lt-LT" sz="1600" b="0" u="sng" strike="noStrike" spc="-1" dirty="0" err="1">
                <a:solidFill>
                  <a:srgbClr val="0563C1"/>
                </a:solidFill>
                <a:uFillTx/>
                <a:latin typeface="Calibri"/>
                <a:hlinkClick r:id="rId3"/>
              </a:rPr>
              <a:t>Radiology</a:t>
            </a:r>
            <a:r>
              <a:rPr lang="lt-LT" sz="1600" b="0" u="sng" strike="noStrike" spc="-1" dirty="0">
                <a:solidFill>
                  <a:srgbClr val="0563C1"/>
                </a:solidFill>
                <a:uFillTx/>
                <a:latin typeface="Calibri"/>
                <a:hlinkClick r:id="rId3"/>
              </a:rPr>
              <a:t> </a:t>
            </a:r>
            <a:r>
              <a:rPr lang="lt-LT" sz="1600" b="0" u="sng" strike="noStrike" spc="-1" dirty="0" err="1">
                <a:solidFill>
                  <a:srgbClr val="0563C1"/>
                </a:solidFill>
                <a:uFillTx/>
                <a:latin typeface="Calibri"/>
                <a:hlinkClick r:id="rId3"/>
              </a:rPr>
              <a:t>Position</a:t>
            </a:r>
            <a:r>
              <a:rPr lang="lt-LT" sz="1600" b="0" u="sng" strike="noStrike" spc="-1" dirty="0">
                <a:solidFill>
                  <a:srgbClr val="0563C1"/>
                </a:solidFill>
                <a:uFillTx/>
                <a:latin typeface="Calibri"/>
                <a:hlinkClick r:id="rId3"/>
              </a:rPr>
              <a:t> </a:t>
            </a:r>
            <a:r>
              <a:rPr lang="lt-LT" sz="1600" b="0" u="sng" strike="noStrike" spc="-1" dirty="0" err="1">
                <a:solidFill>
                  <a:srgbClr val="0563C1"/>
                </a:solidFill>
                <a:uFillTx/>
                <a:latin typeface="Calibri"/>
                <a:hlinkClick r:id="rId3"/>
              </a:rPr>
              <a:t>Statement</a:t>
            </a:r>
            <a:r>
              <a:rPr lang="lt-LT" sz="1600" b="0" u="sng" strike="noStrike" spc="-1" dirty="0">
                <a:solidFill>
                  <a:srgbClr val="0563C1"/>
                </a:solidFill>
                <a:uFillTx/>
                <a:latin typeface="Calibri"/>
                <a:hlinkClick r:id="rId3"/>
              </a:rPr>
              <a:t>, 3/11/20</a:t>
            </a:r>
            <a:r>
              <a:rPr lang="lt-LT" sz="1600" b="0" strike="noStrike" spc="-1" dirty="0">
                <a:solidFill>
                  <a:srgbClr val="000000"/>
                </a:solidFill>
                <a:latin typeface="Calibri"/>
              </a:rPr>
              <a:t>, </a:t>
            </a:r>
            <a:r>
              <a:rPr lang="lt-LT" sz="1600" b="0" u="sng" strike="noStrike" spc="-1" dirty="0">
                <a:solidFill>
                  <a:srgbClr val="0563C1"/>
                </a:solidFill>
                <a:uFillTx/>
                <a:latin typeface="Calibri"/>
                <a:hlinkClick r:id="rId4"/>
              </a:rPr>
              <a:t>RCR </a:t>
            </a:r>
            <a:r>
              <a:rPr lang="lt-LT" sz="1600" b="0" u="sng" strike="noStrike" spc="-1" dirty="0" err="1">
                <a:solidFill>
                  <a:srgbClr val="0563C1"/>
                </a:solidFill>
                <a:uFillTx/>
                <a:latin typeface="Calibri"/>
                <a:hlinkClick r:id="rId4"/>
              </a:rPr>
              <a:t>position</a:t>
            </a:r>
            <a:r>
              <a:rPr lang="lt-LT" sz="1600" b="0" u="sng" strike="noStrike" spc="-1" dirty="0">
                <a:solidFill>
                  <a:srgbClr val="0563C1"/>
                </a:solidFill>
                <a:uFillTx/>
                <a:latin typeface="Calibri"/>
                <a:hlinkClick r:id="rId4"/>
              </a:rPr>
              <a:t> </a:t>
            </a:r>
            <a:r>
              <a:rPr lang="lt-LT" sz="1600" b="0" u="sng" strike="noStrike" spc="-1" dirty="0" err="1">
                <a:solidFill>
                  <a:srgbClr val="0563C1"/>
                </a:solidFill>
                <a:uFillTx/>
                <a:latin typeface="Calibri"/>
                <a:hlinkClick r:id="rId4"/>
              </a:rPr>
              <a:t>on</a:t>
            </a:r>
            <a:r>
              <a:rPr lang="lt-LT" sz="1600" b="0" u="sng" strike="noStrike" spc="-1" dirty="0">
                <a:solidFill>
                  <a:srgbClr val="0563C1"/>
                </a:solidFill>
                <a:uFillTx/>
                <a:latin typeface="Calibri"/>
                <a:hlinkClick r:id="rId4"/>
              </a:rPr>
              <a:t> </a:t>
            </a:r>
            <a:r>
              <a:rPr lang="lt-LT" sz="1600" b="0" u="sng" strike="noStrike" spc="-1" dirty="0" err="1">
                <a:solidFill>
                  <a:srgbClr val="0563C1"/>
                </a:solidFill>
                <a:uFillTx/>
                <a:latin typeface="Calibri"/>
                <a:hlinkClick r:id="rId4"/>
              </a:rPr>
              <a:t>the</a:t>
            </a:r>
            <a:r>
              <a:rPr lang="lt-LT" sz="1600" b="0" u="sng" strike="noStrike" spc="-1" dirty="0">
                <a:solidFill>
                  <a:srgbClr val="0563C1"/>
                </a:solidFill>
                <a:uFillTx/>
                <a:latin typeface="Calibri"/>
                <a:hlinkClick r:id="rId4"/>
              </a:rPr>
              <a:t> role </a:t>
            </a:r>
            <a:r>
              <a:rPr lang="lt-LT" sz="1600" b="0" u="sng" strike="noStrike" spc="-1" dirty="0" err="1">
                <a:solidFill>
                  <a:srgbClr val="0563C1"/>
                </a:solidFill>
                <a:uFillTx/>
                <a:latin typeface="Calibri"/>
                <a:hlinkClick r:id="rId4"/>
              </a:rPr>
              <a:t>of</a:t>
            </a:r>
            <a:r>
              <a:rPr lang="lt-LT" sz="1600" b="0" u="sng" strike="noStrike" spc="-1" dirty="0">
                <a:solidFill>
                  <a:srgbClr val="0563C1"/>
                </a:solidFill>
                <a:uFillTx/>
                <a:latin typeface="Calibri"/>
                <a:hlinkClick r:id="rId4"/>
              </a:rPr>
              <a:t> CT </a:t>
            </a:r>
            <a:r>
              <a:rPr lang="lt-LT" sz="1600" b="0" u="sng" strike="noStrike" spc="-1" dirty="0" err="1">
                <a:solidFill>
                  <a:srgbClr val="0563C1"/>
                </a:solidFill>
                <a:uFillTx/>
                <a:latin typeface="Calibri"/>
                <a:hlinkClick r:id="rId4"/>
              </a:rPr>
              <a:t>in</a:t>
            </a:r>
            <a:r>
              <a:rPr lang="lt-LT" sz="1600" b="0" u="sng" strike="noStrike" spc="-1" dirty="0">
                <a:solidFill>
                  <a:srgbClr val="0563C1"/>
                </a:solidFill>
                <a:uFillTx/>
                <a:latin typeface="Calibri"/>
                <a:hlinkClick r:id="rId4"/>
              </a:rPr>
              <a:t> </a:t>
            </a:r>
            <a:r>
              <a:rPr lang="lt-LT" sz="1600" b="0" u="sng" strike="noStrike" spc="-1" dirty="0" err="1">
                <a:solidFill>
                  <a:srgbClr val="0563C1"/>
                </a:solidFill>
                <a:uFillTx/>
                <a:latin typeface="Calibri"/>
                <a:hlinkClick r:id="rId4"/>
              </a:rPr>
              <a:t>patients</a:t>
            </a:r>
            <a:r>
              <a:rPr lang="lt-LT" sz="1600" b="0" u="sng" strike="noStrike" spc="-1" dirty="0">
                <a:solidFill>
                  <a:srgbClr val="0563C1"/>
                </a:solidFill>
                <a:uFillTx/>
                <a:latin typeface="Calibri"/>
                <a:hlinkClick r:id="rId4"/>
              </a:rPr>
              <a:t> </a:t>
            </a:r>
            <a:r>
              <a:rPr lang="lt-LT" sz="1600" b="0" u="sng" strike="noStrike" spc="-1" dirty="0" err="1">
                <a:solidFill>
                  <a:srgbClr val="0563C1"/>
                </a:solidFill>
                <a:uFillTx/>
                <a:latin typeface="Calibri"/>
                <a:hlinkClick r:id="rId4"/>
              </a:rPr>
              <a:t>suspected</a:t>
            </a:r>
            <a:r>
              <a:rPr lang="lt-LT" sz="1600" b="0" u="sng" strike="noStrike" spc="-1" dirty="0">
                <a:solidFill>
                  <a:srgbClr val="0563C1"/>
                </a:solidFill>
                <a:uFillTx/>
                <a:latin typeface="Calibri"/>
                <a:hlinkClick r:id="rId4"/>
              </a:rPr>
              <a:t> </a:t>
            </a:r>
            <a:r>
              <a:rPr lang="lt-LT" sz="1600" b="0" u="sng" strike="noStrike" spc="-1" dirty="0" err="1">
                <a:solidFill>
                  <a:srgbClr val="0563C1"/>
                </a:solidFill>
                <a:uFillTx/>
                <a:latin typeface="Calibri"/>
                <a:hlinkClick r:id="rId4"/>
              </a:rPr>
              <a:t>with</a:t>
            </a:r>
            <a:r>
              <a:rPr lang="lt-LT" sz="1600" b="0" u="sng" strike="noStrike" spc="-1" dirty="0">
                <a:solidFill>
                  <a:srgbClr val="0563C1"/>
                </a:solidFill>
                <a:uFillTx/>
                <a:latin typeface="Calibri"/>
                <a:hlinkClick r:id="rId4"/>
              </a:rPr>
              <a:t> COVID-19 </a:t>
            </a:r>
            <a:r>
              <a:rPr lang="lt-LT" sz="1600" b="0" u="sng" strike="noStrike" spc="-1" dirty="0" err="1">
                <a:solidFill>
                  <a:srgbClr val="0563C1"/>
                </a:solidFill>
                <a:uFillTx/>
                <a:latin typeface="Calibri"/>
                <a:hlinkClick r:id="rId4"/>
              </a:rPr>
              <a:t>infection</a:t>
            </a:r>
            <a:endParaRPr lang="lt-LT" sz="16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lt-LT" sz="1600" b="0" u="sng" strike="noStrike" spc="-1" dirty="0">
                <a:solidFill>
                  <a:srgbClr val="0563C1"/>
                </a:solidFill>
                <a:uFillTx/>
                <a:latin typeface="Calibri"/>
                <a:hlinkClick r:id="rId5"/>
              </a:rPr>
              <a:t>American </a:t>
            </a:r>
            <a:r>
              <a:rPr lang="lt-LT" sz="1600" b="0" u="sng" strike="noStrike" spc="-1" dirty="0" err="1">
                <a:solidFill>
                  <a:srgbClr val="0563C1"/>
                </a:solidFill>
                <a:uFillTx/>
                <a:latin typeface="Calibri"/>
                <a:hlinkClick r:id="rId5"/>
              </a:rPr>
              <a:t>College</a:t>
            </a:r>
            <a:r>
              <a:rPr lang="lt-LT" sz="1600" b="0" u="sng" strike="noStrike" spc="-1" dirty="0">
                <a:solidFill>
                  <a:srgbClr val="0563C1"/>
                </a:solidFill>
                <a:uFillTx/>
                <a:latin typeface="Calibri"/>
                <a:hlinkClick r:id="rId5"/>
              </a:rPr>
              <a:t> </a:t>
            </a:r>
            <a:r>
              <a:rPr lang="lt-LT" sz="1600" b="0" u="sng" strike="noStrike" spc="-1" dirty="0" err="1">
                <a:solidFill>
                  <a:srgbClr val="0563C1"/>
                </a:solidFill>
                <a:uFillTx/>
                <a:latin typeface="Calibri"/>
                <a:hlinkClick r:id="rId5"/>
              </a:rPr>
              <a:t>of</a:t>
            </a:r>
            <a:r>
              <a:rPr lang="lt-LT" sz="1600" b="0" u="sng" strike="noStrike" spc="-1" dirty="0">
                <a:solidFill>
                  <a:srgbClr val="0563C1"/>
                </a:solidFill>
                <a:uFillTx/>
                <a:latin typeface="Calibri"/>
                <a:hlinkClick r:id="rId5"/>
              </a:rPr>
              <a:t> </a:t>
            </a:r>
            <a:r>
              <a:rPr lang="lt-LT" sz="1600" b="0" u="sng" strike="noStrike" spc="-1" dirty="0" err="1">
                <a:solidFill>
                  <a:srgbClr val="0563C1"/>
                </a:solidFill>
                <a:uFillTx/>
                <a:latin typeface="Calibri"/>
                <a:hlinkClick r:id="rId5"/>
              </a:rPr>
              <a:t>Radiology</a:t>
            </a:r>
            <a:r>
              <a:rPr lang="lt-LT" sz="1600" b="0" u="sng" strike="noStrike" spc="-1" dirty="0">
                <a:solidFill>
                  <a:srgbClr val="0563C1"/>
                </a:solidFill>
                <a:uFillTx/>
                <a:latin typeface="Calibri"/>
                <a:hlinkClick r:id="rId5"/>
              </a:rPr>
              <a:t> ACR </a:t>
            </a:r>
            <a:r>
              <a:rPr lang="lt-LT" sz="1600" b="0" u="sng" strike="noStrike" spc="-1" dirty="0" err="1">
                <a:solidFill>
                  <a:srgbClr val="0563C1"/>
                </a:solidFill>
                <a:uFillTx/>
                <a:latin typeface="Calibri"/>
                <a:hlinkClick r:id="rId5"/>
              </a:rPr>
              <a:t>Appropriateness</a:t>
            </a:r>
            <a:r>
              <a:rPr lang="lt-LT" sz="1600" b="0" u="sng" strike="noStrike" spc="-1" dirty="0">
                <a:solidFill>
                  <a:srgbClr val="0563C1"/>
                </a:solidFill>
                <a:uFillTx/>
                <a:latin typeface="Calibri"/>
                <a:hlinkClick r:id="rId5"/>
              </a:rPr>
              <a:t> </a:t>
            </a:r>
            <a:r>
              <a:rPr lang="lt-LT" sz="1600" b="0" u="sng" strike="noStrike" spc="-1" dirty="0" err="1">
                <a:solidFill>
                  <a:srgbClr val="0563C1"/>
                </a:solidFill>
                <a:uFillTx/>
                <a:latin typeface="Calibri"/>
                <a:hlinkClick r:id="rId5"/>
              </a:rPr>
              <a:t>Criteria</a:t>
            </a:r>
            <a:endParaRPr lang="lt-LT" sz="16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lt-LT" sz="1600" b="0" u="sng" strike="noStrike" spc="-1" dirty="0">
                <a:solidFill>
                  <a:srgbClr val="0563C1"/>
                </a:solidFill>
                <a:uFillTx/>
                <a:latin typeface="Calibri"/>
                <a:hlinkClick r:id="rId6"/>
              </a:rPr>
              <a:t>https://www.bsti.org.uk/training-and-education/covid-19-bsti-imaging-database/</a:t>
            </a:r>
            <a:endParaRPr lang="lt-LT" sz="16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lt-LT" sz="1600" b="0" u="sng" strike="noStrike" spc="-1" dirty="0">
                <a:solidFill>
                  <a:srgbClr val="0563C1"/>
                </a:solidFill>
                <a:uFillTx/>
                <a:latin typeface="Calibri"/>
                <a:hlinkClick r:id="rId7"/>
              </a:rPr>
              <a:t>https://onlinelibrary.wiley.com/doi/full/10.1111/all.14238 </a:t>
            </a:r>
            <a:r>
              <a:rPr lang="lt-LT" sz="1600" b="0" strike="noStrike" spc="-1" dirty="0">
                <a:solidFill>
                  <a:srgbClr val="222222"/>
                </a:solidFill>
                <a:latin typeface="Calibri"/>
              </a:rPr>
              <a:t> </a:t>
            </a:r>
            <a:r>
              <a:rPr lang="lt-LT" sz="16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endParaRPr lang="lt-LT" sz="16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lt-LT" sz="1600" b="0" u="sng" strike="noStrike" spc="-1" dirty="0">
                <a:solidFill>
                  <a:srgbClr val="0563C1"/>
                </a:solidFill>
                <a:uFillTx/>
                <a:latin typeface="Calibri"/>
                <a:hlinkClick r:id="rId8"/>
              </a:rPr>
              <a:t>https://www.sirm.org/2020/03/10/covid-19-caso-23</a:t>
            </a:r>
            <a:r>
              <a:rPr lang="lt-LT" sz="1600" b="0" u="sng" strike="noStrike" spc="-1" dirty="0">
                <a:solidFill>
                  <a:srgbClr val="0563C1"/>
                </a:solidFill>
                <a:uFillTx/>
                <a:latin typeface="Calibri"/>
              </a:rPr>
              <a:t>https://www.sirm.org/category/senza-categoria/covid-19/</a:t>
            </a:r>
            <a:endParaRPr lang="lt-LT" sz="16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lt-LT" sz="1600" b="0" u="sng" strike="noStrike" spc="-1" dirty="0">
                <a:solidFill>
                  <a:srgbClr val="0563C1"/>
                </a:solidFill>
                <a:uFillTx/>
                <a:latin typeface="Calibri"/>
                <a:hlinkClick r:id="rId9"/>
              </a:rPr>
              <a:t>https://www.bsti.org.uk/media/resources/files/BSTI_COVID-19_Radiology_Guidance_version_2_16.03.20.pdf</a:t>
            </a:r>
            <a:endParaRPr lang="lt-LT" sz="16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lt-LT" sz="1600" b="0" u="sng" strike="noStrike" spc="-1" dirty="0">
                <a:solidFill>
                  <a:srgbClr val="0563C1"/>
                </a:solidFill>
                <a:uFillTx/>
                <a:latin typeface="Calibri"/>
                <a:hlinkClick r:id="rId10"/>
              </a:rPr>
              <a:t>https://www.bsti.org.uk/covid-19-resources/</a:t>
            </a:r>
            <a:endParaRPr lang="lt-LT" sz="16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lt-LT" sz="1600" b="0" u="sng" strike="noStrike" spc="-1" dirty="0">
                <a:solidFill>
                  <a:srgbClr val="0563C1"/>
                </a:solidFill>
                <a:uFillTx/>
                <a:latin typeface="Calibri"/>
                <a:hlinkClick r:id="rId11"/>
              </a:rPr>
              <a:t>https://covid-19.alibabacloud.com/?fbclid=IwAR13XdWCYsOWhRfVP_-7CIRlNfvr_wPNjBRM1nqjMFM85hExrymNh0ArynQ</a:t>
            </a:r>
            <a:endParaRPr lang="lt-LT" sz="16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endParaRPr lang="lt-LT" sz="1600" b="0" strike="noStrike" spc="-1" dirty="0">
              <a:latin typeface="Arial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B581EA-97E3-43E9-95F7-F019735A741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D2B1977F-B573-49BF-9101-8E309C223631}" type="datetime1">
              <a:rPr lang="lt-LT" sz="1200" b="0" strike="noStrike" spc="-1" smtClean="0">
                <a:latin typeface="Times New Roman"/>
              </a:rPr>
              <a:t>2020-03-23</a:t>
            </a:fld>
            <a:endParaRPr lang="lt-LT" sz="1200" b="0" strike="noStrike" spc="-1">
              <a:latin typeface="Times New Roman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48F5E0-AA9D-4438-8B8C-FE4DF4BC9657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986075" y="6338873"/>
            <a:ext cx="3701988" cy="364680"/>
          </a:xfrm>
        </p:spPr>
        <p:txBody>
          <a:bodyPr/>
          <a:lstStyle/>
          <a:p>
            <a:r>
              <a:rPr lang="lt-LT" sz="1600" b="0" strike="noStrike" spc="-1" dirty="0">
                <a:latin typeface="Times New Roman"/>
              </a:rPr>
              <a:t>Radiologinė COVID-19 diagnostika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DA2B8E-8ECD-4740-A9E9-0D55F607B8F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EFA3E629-15D8-4A5B-811D-9599493F3D87}" type="slidenum">
              <a:rPr lang="lt-LT" sz="1200" b="0" strike="noStrike" spc="-1" smtClean="0">
                <a:solidFill>
                  <a:srgbClr val="8B8B8B"/>
                </a:solidFill>
                <a:latin typeface="Calibri"/>
              </a:rPr>
              <a:t>1</a:t>
            </a:fld>
            <a:endParaRPr lang="lt-LT" sz="1200" b="0" strike="noStrike" spc="-1"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lt-L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lt-LT" sz="2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11" name="Picture 3"/>
          <p:cNvPicPr/>
          <p:nvPr/>
        </p:nvPicPr>
        <p:blipFill>
          <a:blip r:embed="rId2"/>
          <a:stretch/>
        </p:blipFill>
        <p:spPr>
          <a:xfrm>
            <a:off x="768240" y="1027800"/>
            <a:ext cx="5327280" cy="4657680"/>
          </a:xfrm>
          <a:prstGeom prst="rect">
            <a:avLst/>
          </a:prstGeom>
          <a:ln>
            <a:noFill/>
          </a:ln>
        </p:spPr>
      </p:pic>
      <p:pic>
        <p:nvPicPr>
          <p:cNvPr id="112" name="Picture 2"/>
          <p:cNvPicPr/>
          <p:nvPr/>
        </p:nvPicPr>
        <p:blipFill>
          <a:blip r:embed="rId3"/>
          <a:stretch/>
        </p:blipFill>
        <p:spPr>
          <a:xfrm>
            <a:off x="6424560" y="1027800"/>
            <a:ext cx="5276520" cy="4657680"/>
          </a:xfrm>
          <a:prstGeom prst="rect">
            <a:avLst/>
          </a:prstGeom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998AAA-5593-4EAD-BFEF-62A67CD0609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71419FC2-CE8B-4250-A458-A367E79C027C}" type="datetime1">
              <a:rPr lang="lt-LT" sz="1200" b="0" strike="noStrike" spc="-1" smtClean="0">
                <a:latin typeface="Times New Roman"/>
              </a:rPr>
              <a:t>2020-03-23</a:t>
            </a:fld>
            <a:endParaRPr lang="lt-LT" sz="1200" b="0" strike="noStrike" spc="-1">
              <a:latin typeface="Times New Roman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D7CD1-E62C-4AEA-929E-330A6ADF1B6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lt-LT" sz="1600" b="0" strike="noStrike" spc="-1" dirty="0">
                <a:latin typeface="Times New Roman"/>
              </a:rPr>
              <a:t>Radiologinė COVID-19 diagnostika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72A633-B634-4641-847E-62466870BF5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18839D70-06D0-4634-9E8D-394C369A04C2}" type="slidenum">
              <a:rPr lang="lt-LT" sz="1200" b="0" strike="noStrike" spc="-1" smtClean="0">
                <a:solidFill>
                  <a:srgbClr val="8B8B8B"/>
                </a:solidFill>
                <a:latin typeface="Calibri"/>
              </a:rPr>
              <a:t>10</a:t>
            </a:fld>
            <a:endParaRPr lang="lt-LT" sz="1200" b="0" strike="noStrike" spc="-1"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lt-L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TextShape 2"/>
          <p:cNvSpPr txBox="1"/>
          <p:nvPr/>
        </p:nvSpPr>
        <p:spPr>
          <a:xfrm>
            <a:off x="838080" y="5636880"/>
            <a:ext cx="10515240" cy="5396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lt-LT" sz="2800" b="0" strike="noStrike" spc="-1">
                <a:solidFill>
                  <a:srgbClr val="000000"/>
                </a:solidFill>
                <a:latin typeface="Calibri"/>
              </a:rPr>
              <a:t>Dinamika 2 dienos</a:t>
            </a:r>
          </a:p>
        </p:txBody>
      </p:sp>
      <p:pic>
        <p:nvPicPr>
          <p:cNvPr id="115" name="Picture 2"/>
          <p:cNvPicPr/>
          <p:nvPr/>
        </p:nvPicPr>
        <p:blipFill>
          <a:blip r:embed="rId2"/>
          <a:stretch/>
        </p:blipFill>
        <p:spPr>
          <a:xfrm>
            <a:off x="651600" y="609120"/>
            <a:ext cx="4967280" cy="4967280"/>
          </a:xfrm>
          <a:prstGeom prst="rect">
            <a:avLst/>
          </a:prstGeom>
          <a:ln>
            <a:noFill/>
          </a:ln>
        </p:spPr>
      </p:pic>
      <p:pic>
        <p:nvPicPr>
          <p:cNvPr id="116" name="Picture 4"/>
          <p:cNvPicPr/>
          <p:nvPr/>
        </p:nvPicPr>
        <p:blipFill>
          <a:blip r:embed="rId3"/>
          <a:stretch/>
        </p:blipFill>
        <p:spPr>
          <a:xfrm>
            <a:off x="6282360" y="609120"/>
            <a:ext cx="5027400" cy="5027400"/>
          </a:xfrm>
          <a:prstGeom prst="rect">
            <a:avLst/>
          </a:prstGeom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C246A9-8EB9-41C8-B00A-644F0AB5E63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F64FA638-50AA-4E4D-8BB9-695DF2E8A167}" type="datetime1">
              <a:rPr lang="lt-LT" sz="1200" b="0" strike="noStrike" spc="-1" smtClean="0">
                <a:latin typeface="Times New Roman"/>
              </a:rPr>
              <a:t>2020-03-23</a:t>
            </a:fld>
            <a:endParaRPr lang="lt-LT" sz="1200" b="0" strike="noStrike" spc="-1">
              <a:latin typeface="Times New Roman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EFD324-8637-4762-B2BD-98FA0555E6B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lt-LT" sz="1600" b="0" strike="noStrike" spc="-1" dirty="0">
                <a:latin typeface="Times New Roman"/>
              </a:rPr>
              <a:t>Radiologinė COVID-19 diagnostika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7849C2-41C3-4706-A445-4F56F983E47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18839D70-06D0-4634-9E8D-394C369A04C2}" type="slidenum">
              <a:rPr lang="lt-LT" sz="1200" b="0" strike="noStrike" spc="-1" smtClean="0">
                <a:solidFill>
                  <a:srgbClr val="8B8B8B"/>
                </a:solidFill>
                <a:latin typeface="Calibri"/>
              </a:rPr>
              <a:t>11</a:t>
            </a:fld>
            <a:endParaRPr lang="lt-LT" sz="1200" b="0" strike="noStrike" spc="-1"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lt-L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TextShape 2"/>
          <p:cNvSpPr txBox="1"/>
          <p:nvPr/>
        </p:nvSpPr>
        <p:spPr>
          <a:xfrm>
            <a:off x="734040" y="5716440"/>
            <a:ext cx="10515240" cy="4532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lt-LT" sz="2400" b="0" strike="noStrike" spc="-1">
                <a:solidFill>
                  <a:srgbClr val="000000"/>
                </a:solidFill>
                <a:latin typeface="Calibri"/>
              </a:rPr>
              <a:t>Dinamika 10 dienų</a:t>
            </a:r>
          </a:p>
        </p:txBody>
      </p:sp>
      <p:pic>
        <p:nvPicPr>
          <p:cNvPr id="119" name="Picture 2"/>
          <p:cNvPicPr/>
          <p:nvPr/>
        </p:nvPicPr>
        <p:blipFill>
          <a:blip r:embed="rId2"/>
          <a:stretch/>
        </p:blipFill>
        <p:spPr>
          <a:xfrm>
            <a:off x="583200" y="687960"/>
            <a:ext cx="4897800" cy="4581720"/>
          </a:xfrm>
          <a:prstGeom prst="rect">
            <a:avLst/>
          </a:prstGeom>
          <a:ln w="38160">
            <a:solidFill>
              <a:schemeClr val="tx1"/>
            </a:solidFill>
            <a:round/>
          </a:ln>
        </p:spPr>
      </p:pic>
      <p:pic>
        <p:nvPicPr>
          <p:cNvPr id="120" name="Picture 6"/>
          <p:cNvPicPr/>
          <p:nvPr/>
        </p:nvPicPr>
        <p:blipFill>
          <a:blip r:embed="rId3"/>
          <a:stretch/>
        </p:blipFill>
        <p:spPr>
          <a:xfrm>
            <a:off x="5759280" y="687960"/>
            <a:ext cx="5872320" cy="4581720"/>
          </a:xfrm>
          <a:prstGeom prst="rect">
            <a:avLst/>
          </a:prstGeom>
          <a:ln w="38160">
            <a:solidFill>
              <a:schemeClr val="tx1"/>
            </a:solidFill>
            <a:round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8AF94B-EE80-4548-9F6C-3BA3DA891CB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4366BA23-9C47-4D2D-8357-E949A2D9BA84}" type="datetime1">
              <a:rPr lang="lt-LT" sz="1200" b="0" strike="noStrike" spc="-1" smtClean="0">
                <a:latin typeface="Times New Roman"/>
              </a:rPr>
              <a:t>2020-03-23</a:t>
            </a:fld>
            <a:endParaRPr lang="lt-LT" sz="1200" b="0" strike="noStrike" spc="-1">
              <a:latin typeface="Times New Roman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67BF23-6719-4D23-8E3F-C206C4CB7A8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lt-LT" sz="1600" b="0" strike="noStrike" spc="-1" dirty="0">
                <a:latin typeface="Times New Roman"/>
              </a:rPr>
              <a:t>Radiologinė COVID-19 diagnostika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A5DD2F-2A83-409C-935D-A15E7151C61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18839D70-06D0-4634-9E8D-394C369A04C2}" type="slidenum">
              <a:rPr lang="lt-LT" sz="1200" b="0" strike="noStrike" spc="-1" smtClean="0">
                <a:solidFill>
                  <a:srgbClr val="8B8B8B"/>
                </a:solidFill>
                <a:latin typeface="Calibri"/>
              </a:rPr>
              <a:t>12</a:t>
            </a:fld>
            <a:endParaRPr lang="lt-LT" sz="1200" b="0" strike="noStrike" spc="-1"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lt-L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TextShape 2"/>
          <p:cNvSpPr txBox="1"/>
          <p:nvPr/>
        </p:nvSpPr>
        <p:spPr>
          <a:xfrm>
            <a:off x="838080" y="5681880"/>
            <a:ext cx="10515240" cy="4946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lt-LT" sz="2800" b="0" strike="noStrike" spc="-1">
                <a:solidFill>
                  <a:srgbClr val="000000"/>
                </a:solidFill>
                <a:latin typeface="Calibri"/>
              </a:rPr>
              <a:t>Dinamika 5 dienos</a:t>
            </a:r>
          </a:p>
        </p:txBody>
      </p:sp>
      <p:pic>
        <p:nvPicPr>
          <p:cNvPr id="123" name="Picture 2"/>
          <p:cNvPicPr/>
          <p:nvPr/>
        </p:nvPicPr>
        <p:blipFill>
          <a:blip r:embed="rId2"/>
          <a:stretch/>
        </p:blipFill>
        <p:spPr>
          <a:xfrm>
            <a:off x="1139760" y="523440"/>
            <a:ext cx="4582440" cy="5158080"/>
          </a:xfrm>
          <a:prstGeom prst="rect">
            <a:avLst/>
          </a:prstGeom>
          <a:ln>
            <a:noFill/>
          </a:ln>
        </p:spPr>
      </p:pic>
      <p:pic>
        <p:nvPicPr>
          <p:cNvPr id="124" name="Picture 4"/>
          <p:cNvPicPr/>
          <p:nvPr/>
        </p:nvPicPr>
        <p:blipFill>
          <a:blip r:embed="rId3"/>
          <a:stretch/>
        </p:blipFill>
        <p:spPr>
          <a:xfrm>
            <a:off x="6342480" y="523440"/>
            <a:ext cx="4582440" cy="5184000"/>
          </a:xfrm>
          <a:prstGeom prst="rect">
            <a:avLst/>
          </a:prstGeom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37AE70-8D95-4E7F-9165-4C4099407C7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D0E863C9-9C38-479D-9210-137FEB97F07B}" type="datetime1">
              <a:rPr lang="lt-LT" sz="1200" b="0" strike="noStrike" spc="-1" smtClean="0">
                <a:latin typeface="Times New Roman"/>
              </a:rPr>
              <a:t>2020-03-23</a:t>
            </a:fld>
            <a:endParaRPr lang="lt-LT" sz="1200" b="0" strike="noStrike" spc="-1">
              <a:latin typeface="Times New Roman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DD15A0-659B-4451-88E4-3458F1ADBBE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lt-LT" sz="1600" b="0" strike="noStrike" spc="-1" dirty="0">
                <a:latin typeface="Times New Roman"/>
              </a:rPr>
              <a:t>Radiologinė COVID-19 diagnostika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81B4CB-6E09-43D6-BB5F-086C9030D07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18839D70-06D0-4634-9E8D-394C369A04C2}" type="slidenum">
              <a:rPr lang="lt-LT" sz="1200" b="0" strike="noStrike" spc="-1" smtClean="0">
                <a:solidFill>
                  <a:srgbClr val="8B8B8B"/>
                </a:solidFill>
                <a:latin typeface="Calibri"/>
              </a:rPr>
              <a:t>13</a:t>
            </a:fld>
            <a:endParaRPr lang="lt-LT" sz="1200" b="0" strike="noStrike" spc="-1"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icture 2"/>
          <p:cNvPicPr/>
          <p:nvPr/>
        </p:nvPicPr>
        <p:blipFill>
          <a:blip r:embed="rId2"/>
          <a:stretch/>
        </p:blipFill>
        <p:spPr>
          <a:xfrm>
            <a:off x="466920" y="502200"/>
            <a:ext cx="5915880" cy="4690440"/>
          </a:xfrm>
          <a:prstGeom prst="rect">
            <a:avLst/>
          </a:prstGeom>
          <a:ln>
            <a:noFill/>
          </a:ln>
        </p:spPr>
      </p:pic>
      <p:pic>
        <p:nvPicPr>
          <p:cNvPr id="126" name="Picture 4"/>
          <p:cNvPicPr/>
          <p:nvPr/>
        </p:nvPicPr>
        <p:blipFill>
          <a:blip r:embed="rId3"/>
          <a:stretch/>
        </p:blipFill>
        <p:spPr>
          <a:xfrm>
            <a:off x="6676560" y="502200"/>
            <a:ext cx="5275800" cy="4651200"/>
          </a:xfrm>
          <a:prstGeom prst="rect">
            <a:avLst/>
          </a:prstGeom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7AA269-A7ED-4E92-811A-B4A5DA903A0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D4966032-7486-4A27-8B07-E1D385C4EFB5}" type="datetime1">
              <a:rPr lang="lt-LT" sz="1200" b="0" strike="noStrike" spc="-1" smtClean="0">
                <a:latin typeface="Times New Roman"/>
              </a:rPr>
              <a:t>2020-03-23</a:t>
            </a:fld>
            <a:endParaRPr lang="lt-LT" sz="1200" b="0" strike="noStrike" spc="-1">
              <a:latin typeface="Times New Roman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A3E5E0-5956-49CE-B981-7FB1BEAAC2C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lt-LT" sz="1600" b="0" strike="noStrike" spc="-1" dirty="0">
                <a:latin typeface="Times New Roman"/>
              </a:rPr>
              <a:t>Radiologinė COVID-19 diagnostika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85B28C-6E40-4545-A37E-53607B0776A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18839D70-06D0-4634-9E8D-394C369A04C2}" type="slidenum">
              <a:rPr lang="lt-LT" sz="1200" b="0" strike="noStrike" spc="-1" smtClean="0">
                <a:solidFill>
                  <a:srgbClr val="8B8B8B"/>
                </a:solidFill>
                <a:latin typeface="Calibri"/>
              </a:rPr>
              <a:t>14</a:t>
            </a:fld>
            <a:endParaRPr lang="lt-LT" sz="1200" b="0" strike="noStrike" spc="-1"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Picture 2"/>
          <p:cNvPicPr/>
          <p:nvPr/>
        </p:nvPicPr>
        <p:blipFill>
          <a:blip r:embed="rId2"/>
          <a:stretch/>
        </p:blipFill>
        <p:spPr>
          <a:xfrm>
            <a:off x="838080" y="695160"/>
            <a:ext cx="5363280" cy="4616280"/>
          </a:xfrm>
          <a:prstGeom prst="rect">
            <a:avLst/>
          </a:prstGeom>
          <a:ln>
            <a:noFill/>
          </a:ln>
        </p:spPr>
      </p:pic>
      <p:pic>
        <p:nvPicPr>
          <p:cNvPr id="128" name="Picture 4"/>
          <p:cNvPicPr/>
          <p:nvPr/>
        </p:nvPicPr>
        <p:blipFill>
          <a:blip r:embed="rId3"/>
          <a:stretch/>
        </p:blipFill>
        <p:spPr>
          <a:xfrm>
            <a:off x="6409080" y="695160"/>
            <a:ext cx="4736880" cy="4616280"/>
          </a:xfrm>
          <a:prstGeom prst="rect">
            <a:avLst/>
          </a:prstGeom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7CC3B-5CAF-4AA1-BC78-858F6731A2E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6D51CF07-A5D3-4C27-B4C6-70899337439C}" type="datetime1">
              <a:rPr lang="lt-LT" sz="1200" b="0" strike="noStrike" spc="-1" smtClean="0">
                <a:latin typeface="Times New Roman"/>
              </a:rPr>
              <a:t>2020-03-23</a:t>
            </a:fld>
            <a:endParaRPr lang="lt-LT" sz="1200" b="0" strike="noStrike" spc="-1">
              <a:latin typeface="Times New Roman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3A3334-8F62-4ABE-8470-C429FFB1E42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lt-LT" sz="1600" b="0" strike="noStrike" spc="-1" dirty="0">
                <a:latin typeface="Times New Roman"/>
              </a:rPr>
              <a:t>Radiologinė COVID-19 diagnostika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AFC4BB-7E01-4B99-97F3-238AF47F77B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18839D70-06D0-4634-9E8D-394C369A04C2}" type="slidenum">
              <a:rPr lang="lt-LT" sz="1200" b="0" strike="noStrike" spc="-1" smtClean="0">
                <a:solidFill>
                  <a:srgbClr val="8B8B8B"/>
                </a:solidFill>
                <a:latin typeface="Calibri"/>
              </a:rPr>
              <a:t>15</a:t>
            </a:fld>
            <a:endParaRPr lang="lt-LT" sz="1200" b="0" strike="noStrike" spc="-1"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lt-L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0" name="TextShape 2"/>
          <p:cNvSpPr txBox="1"/>
          <p:nvPr/>
        </p:nvSpPr>
        <p:spPr>
          <a:xfrm>
            <a:off x="838080" y="5468400"/>
            <a:ext cx="10515240" cy="7081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lt-LT" sz="2400" b="0" strike="noStrike" spc="-1">
                <a:solidFill>
                  <a:srgbClr val="000000"/>
                </a:solidFill>
                <a:latin typeface="Calibri"/>
              </a:rPr>
              <a:t>Dinamika 6 dienos</a:t>
            </a:r>
          </a:p>
        </p:txBody>
      </p:sp>
      <p:pic>
        <p:nvPicPr>
          <p:cNvPr id="131" name="Picture 2"/>
          <p:cNvPicPr/>
          <p:nvPr/>
        </p:nvPicPr>
        <p:blipFill>
          <a:blip r:embed="rId2"/>
          <a:stretch/>
        </p:blipFill>
        <p:spPr>
          <a:xfrm>
            <a:off x="212400" y="577800"/>
            <a:ext cx="3868560" cy="3868560"/>
          </a:xfrm>
          <a:prstGeom prst="rect">
            <a:avLst/>
          </a:prstGeom>
          <a:ln>
            <a:noFill/>
          </a:ln>
        </p:spPr>
      </p:pic>
      <p:pic>
        <p:nvPicPr>
          <p:cNvPr id="132" name="Picture 4"/>
          <p:cNvPicPr/>
          <p:nvPr/>
        </p:nvPicPr>
        <p:blipFill>
          <a:blip r:embed="rId3"/>
          <a:stretch/>
        </p:blipFill>
        <p:spPr>
          <a:xfrm>
            <a:off x="4081320" y="577800"/>
            <a:ext cx="4122360" cy="4172760"/>
          </a:xfrm>
          <a:prstGeom prst="rect">
            <a:avLst/>
          </a:prstGeom>
          <a:ln>
            <a:noFill/>
          </a:ln>
        </p:spPr>
      </p:pic>
      <p:pic>
        <p:nvPicPr>
          <p:cNvPr id="133" name="Picture 6"/>
          <p:cNvPicPr/>
          <p:nvPr/>
        </p:nvPicPr>
        <p:blipFill>
          <a:blip r:embed="rId4"/>
          <a:srcRect l="12003" t="22303" r="12172" b="31894"/>
          <a:stretch/>
        </p:blipFill>
        <p:spPr>
          <a:xfrm>
            <a:off x="8220240" y="926280"/>
            <a:ext cx="3843360" cy="3020040"/>
          </a:xfrm>
          <a:prstGeom prst="rect">
            <a:avLst/>
          </a:prstGeom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D7A022-8130-401E-ACBF-53032613B49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EFAF37EB-A09E-4FEC-80CE-A6EC0B9C3500}" type="datetime1">
              <a:rPr lang="lt-LT" sz="1200" b="0" strike="noStrike" spc="-1" smtClean="0">
                <a:latin typeface="Times New Roman"/>
              </a:rPr>
              <a:t>2020-03-23</a:t>
            </a:fld>
            <a:endParaRPr lang="lt-LT" sz="1200" b="0" strike="noStrike" spc="-1">
              <a:latin typeface="Times New Roman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86B3AF-A523-49EA-9D88-F4C2352D592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lt-LT" sz="1600" b="0" strike="noStrike" spc="-1" dirty="0">
                <a:latin typeface="Times New Roman"/>
              </a:rPr>
              <a:t>Radiologinė COVID-19 diagnostika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41E554-6869-43F3-B5AE-EB963AEBE89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18839D70-06D0-4634-9E8D-394C369A04C2}" type="slidenum">
              <a:rPr lang="lt-LT" sz="1200" b="0" strike="noStrike" spc="-1" smtClean="0">
                <a:solidFill>
                  <a:srgbClr val="8B8B8B"/>
                </a:solidFill>
                <a:latin typeface="Calibri"/>
              </a:rPr>
              <a:t>16</a:t>
            </a:fld>
            <a:endParaRPr lang="lt-LT" sz="1200" b="0" strike="noStrike" spc="-1"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extShape 1"/>
          <p:cNvSpPr txBox="1"/>
          <p:nvPr/>
        </p:nvSpPr>
        <p:spPr>
          <a:xfrm>
            <a:off x="784080" y="-10836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lt-LT" sz="3600" b="0" strike="noStrike" spc="-1">
                <a:solidFill>
                  <a:srgbClr val="000000"/>
                </a:solidFill>
                <a:latin typeface="Calibri Light"/>
              </a:rPr>
              <a:t>KT požymiai </a:t>
            </a:r>
            <a:endParaRPr lang="lt-LT" sz="3600" b="0" strike="noStrike" spc="-1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135" name="Table 2"/>
          <p:cNvGraphicFramePr/>
          <p:nvPr/>
        </p:nvGraphicFramePr>
        <p:xfrm>
          <a:off x="850320" y="952560"/>
          <a:ext cx="10515240" cy="5398200"/>
        </p:xfrm>
        <a:graphic>
          <a:graphicData uri="http://schemas.openxmlformats.org/drawingml/2006/table">
            <a:tbl>
              <a:tblPr/>
              <a:tblGrid>
                <a:gridCol w="1443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71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55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lt-LT" sz="11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Radiologinis vaizdas</a:t>
                      </a:r>
                      <a:endParaRPr lang="lt-LT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lt-LT" sz="11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Apibūdinimas</a:t>
                      </a:r>
                      <a:endParaRPr lang="lt-LT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034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lt-LT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Būdingas  COVID-19 </a:t>
                      </a:r>
                      <a:endParaRPr lang="lt-LT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lt-LT" sz="13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Daugybiniai abipusiai (retai pavieniai, pasitaiko vienpusiai) „matinio stiklo“ pakitimai. </a:t>
                      </a:r>
                      <a:endParaRPr lang="lt-LT" sz="13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lt-LT" sz="13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Pakitimai vyrauja apatinėse skiltyse, daugiausia periferijoje, </a:t>
                      </a:r>
                      <a:endParaRPr lang="lt-LT" sz="13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lt-LT" sz="13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±</a:t>
                      </a:r>
                      <a:endParaRPr lang="lt-LT" sz="1300" b="0" strike="noStrike" spc="-1">
                        <a:latin typeface="Arial"/>
                      </a:endParaRPr>
                    </a:p>
                    <a:p>
                      <a:pPr marL="171360" indent="-17100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lt-LT" sz="13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Akmens grindinio vaizdas (matinis stiklas su retikuliniais pakitimais)</a:t>
                      </a:r>
                      <a:endParaRPr lang="lt-LT" sz="1300" b="0" strike="noStrike" spc="-1">
                        <a:latin typeface="Arial"/>
                      </a:endParaRPr>
                    </a:p>
                    <a:p>
                      <a:pPr marL="171360" indent="-17100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lt-LT" sz="13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Periferinė konsolidacija (organizuojančiai pneumonijai OP būdingi pakitimai)</a:t>
                      </a:r>
                      <a:endParaRPr lang="lt-LT" sz="1300" b="0" strike="noStrike" spc="-1">
                        <a:latin typeface="Arial"/>
                      </a:endParaRPr>
                    </a:p>
                    <a:p>
                      <a:pPr marL="171360" indent="-17100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lt-LT" sz="13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Orinės bronchogramos</a:t>
                      </a:r>
                      <a:endParaRPr lang="lt-LT" sz="1300" b="0" strike="noStrike" spc="-1">
                        <a:latin typeface="Arial"/>
                      </a:endParaRPr>
                    </a:p>
                    <a:p>
                      <a:pPr marL="171360" indent="-17100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lt-LT" sz="13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Atvirkštinės aureolės požymis/perilobuliniai pakitimai (OP)</a:t>
                      </a:r>
                      <a:endParaRPr lang="lt-LT" sz="13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660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lt-LT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Tikėtinas</a:t>
                      </a:r>
                      <a:endParaRPr lang="lt-LT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 marL="171360" indent="-17100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lt-LT" sz="13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Bronchocentrinės ir periferinės konsolidacijos derinys, daugiausia periferijoje.</a:t>
                      </a:r>
                      <a:endParaRPr lang="lt-LT" sz="1300" b="0" strike="noStrike" spc="-1">
                        <a:latin typeface="Arial"/>
                      </a:endParaRPr>
                    </a:p>
                    <a:p>
                      <a:pPr marL="171360" indent="-17100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lt-LT" sz="13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Atvirkštinės aureolės požymis/perilobuliniai pakitimai (OP)</a:t>
                      </a:r>
                      <a:endParaRPr lang="lt-LT" sz="1300" b="0" strike="noStrike" spc="-1">
                        <a:latin typeface="Arial"/>
                      </a:endParaRPr>
                    </a:p>
                    <a:p>
                      <a:pPr marL="171360" indent="-17100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lt-LT" sz="13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„Matinis stiklas“ negausus</a:t>
                      </a:r>
                      <a:endParaRPr lang="lt-LT" sz="13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lt-LT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lt-LT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660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lt-LT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Neapibrėžtas</a:t>
                      </a:r>
                      <a:endParaRPr lang="lt-LT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lstStyle/>
                    <a:p>
                      <a:pPr marL="171360" indent="-17100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lt-LT" sz="13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Pakitimai netinka būdingiems, tikėtiniems ar nebūdingiems</a:t>
                      </a:r>
                      <a:endParaRPr lang="lt-LT" sz="1300" b="0" strike="noStrike" spc="-1">
                        <a:latin typeface="Arial"/>
                      </a:endParaRPr>
                    </a:p>
                    <a:p>
                      <a:pPr marL="171360" indent="-17100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lt-LT" sz="13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Pasireiškia anksčiau minėtais požymiais, tačiau neatitinka klinikinis kontekstas, galima alternatyvi diagnozė (IPL esant sisteminei jungiamojo audinio ligai)</a:t>
                      </a:r>
                      <a:endParaRPr lang="lt-LT" sz="13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671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lt-LT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Nebūdingas</a:t>
                      </a:r>
                      <a:endParaRPr lang="lt-LT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 marL="171360" indent="-17100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lt-LT" sz="13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Skiltinė pneumonija</a:t>
                      </a:r>
                      <a:endParaRPr lang="lt-LT" sz="1300" b="0" strike="noStrike" spc="-1">
                        <a:latin typeface="Arial"/>
                      </a:endParaRPr>
                    </a:p>
                    <a:p>
                      <a:pPr marL="171360" indent="-17100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lt-LT" sz="13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Kavitacija</a:t>
                      </a:r>
                      <a:endParaRPr lang="lt-LT" sz="1300" b="0" strike="noStrike" spc="-1">
                        <a:latin typeface="Arial"/>
                      </a:endParaRPr>
                    </a:p>
                    <a:p>
                      <a:pPr marL="171360" indent="-17100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lt-LT" sz="13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„Sprogstančios šakelės“ tipo/centilobuliniai židinėliai</a:t>
                      </a:r>
                      <a:endParaRPr lang="lt-LT" sz="1300" b="0" strike="noStrike" spc="-1">
                        <a:latin typeface="Arial"/>
                      </a:endParaRPr>
                    </a:p>
                    <a:p>
                      <a:pPr marL="171360" indent="-17100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lt-LT" sz="13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Limfadenopatija, hidrotoraksas (gali išryškėti ligos eigoje  sunkiems pacientams)</a:t>
                      </a:r>
                      <a:endParaRPr lang="lt-LT" sz="1300" b="0" strike="noStrike" spc="-1">
                        <a:latin typeface="Arial"/>
                      </a:endParaRPr>
                    </a:p>
                    <a:p>
                      <a:pPr marL="171360" indent="-17100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lt-LT" sz="13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Fibrozės požymiai</a:t>
                      </a:r>
                      <a:endParaRPr lang="lt-LT" sz="13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6AC9B0-8050-4062-ADB8-E5F8755C560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D1FC72F9-A6B2-4CEA-A7E2-7D5E0DC9BBF9}" type="datetime1">
              <a:rPr lang="lt-LT" sz="1200" b="0" strike="noStrike" spc="-1" smtClean="0">
                <a:latin typeface="Times New Roman"/>
              </a:rPr>
              <a:t>2020-03-23</a:t>
            </a:fld>
            <a:endParaRPr lang="lt-LT" sz="1200" b="0" strike="noStrike" spc="-1">
              <a:latin typeface="Times New Roman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A9FB7F-3539-489E-94EC-E1D1AF4A709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lt-LT" sz="1600" b="0" strike="noStrike" spc="-1" dirty="0">
                <a:latin typeface="Times New Roman"/>
              </a:rPr>
              <a:t>Radiologinė COVID-19 diagnostika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32C938-8AAB-46E0-962D-C6255A3B18D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18839D70-06D0-4634-9E8D-394C369A04C2}" type="slidenum">
              <a:rPr lang="lt-LT" sz="1200" b="0" strike="noStrike" spc="-1" smtClean="0">
                <a:solidFill>
                  <a:srgbClr val="8B8B8B"/>
                </a:solidFill>
                <a:latin typeface="Calibri"/>
              </a:rPr>
              <a:t>17</a:t>
            </a:fld>
            <a:endParaRPr lang="lt-LT" sz="1200" b="0" strike="noStrike" spc="-1"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6" name="Table 1"/>
          <p:cNvGraphicFramePr/>
          <p:nvPr/>
        </p:nvGraphicFramePr>
        <p:xfrm>
          <a:off x="907920" y="3966840"/>
          <a:ext cx="10515240" cy="1371600"/>
        </p:xfrm>
        <a:graphic>
          <a:graphicData uri="http://schemas.openxmlformats.org/drawingml/2006/table">
            <a:tbl>
              <a:tblPr/>
              <a:tblGrid>
                <a:gridCol w="2140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19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4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1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lt-LT" sz="18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Radiologinis vaizdas</a:t>
                      </a:r>
                      <a:endParaRPr lang="lt-LT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lt-LT" sz="18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Plaučių parenchimos pakitimai</a:t>
                      </a:r>
                      <a:endParaRPr lang="lt-LT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lt-LT" sz="18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Pažeidimo laipsnis</a:t>
                      </a:r>
                      <a:endParaRPr lang="lt-LT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184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lt-LT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Būdingas/</a:t>
                      </a:r>
                      <a:endParaRPr lang="lt-LT" sz="18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lt-LT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Tikėtinas/</a:t>
                      </a:r>
                      <a:endParaRPr lang="lt-LT" sz="18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lt-LT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Neapibrėžtas</a:t>
                      </a:r>
                      <a:endParaRPr lang="lt-LT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lt-LT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Ne daugiau 3 lokalių pakitimų, kurių dydis iki 3cm</a:t>
                      </a:r>
                      <a:endParaRPr lang="lt-LT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lt-LT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Lengvas</a:t>
                      </a:r>
                      <a:endParaRPr lang="lt-LT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880"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lt-LT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Daugiau nei 3 lokalūs pakitimai arba</a:t>
                      </a:r>
                      <a:endParaRPr lang="lt-LT" sz="18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lt-LT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jų dydis &gt;3cm</a:t>
                      </a:r>
                      <a:endParaRPr lang="lt-LT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lt-LT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Vidutinis/sunkus</a:t>
                      </a:r>
                      <a:endParaRPr lang="lt-LT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37" name="Picture 7"/>
          <p:cNvPicPr/>
          <p:nvPr/>
        </p:nvPicPr>
        <p:blipFill>
          <a:blip r:embed="rId2"/>
          <a:stretch/>
        </p:blipFill>
        <p:spPr>
          <a:xfrm>
            <a:off x="2594160" y="337320"/>
            <a:ext cx="6248160" cy="3226320"/>
          </a:xfrm>
          <a:prstGeom prst="rect">
            <a:avLst/>
          </a:prstGeom>
          <a:ln>
            <a:noFill/>
          </a:ln>
        </p:spPr>
      </p:pic>
      <p:sp>
        <p:nvSpPr>
          <p:cNvPr id="138" name="CustomShape 2"/>
          <p:cNvSpPr/>
          <p:nvPr/>
        </p:nvSpPr>
        <p:spPr>
          <a:xfrm>
            <a:off x="838080" y="5746320"/>
            <a:ext cx="10515240" cy="708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lt-LT" sz="2400" b="0" strike="noStrike" spc="-1">
                <a:solidFill>
                  <a:srgbClr val="000000"/>
                </a:solidFill>
                <a:latin typeface="Calibri"/>
              </a:rPr>
              <a:t>*Būtina derinti su klinikiniais duomenimis, dideli vertinimo skirtumai tarp tyrėjų</a:t>
            </a:r>
            <a:endParaRPr lang="lt-LT" sz="2400" b="0" strike="noStrike" spc="-1">
              <a:latin typeface="Arial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A8DB55-3982-49EB-BF9B-A8ADD6C815A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BB6EC94D-2A1D-4580-A3B4-AD1B90C2D933}" type="datetime1">
              <a:rPr lang="lt-LT" sz="1200" b="0" strike="noStrike" spc="-1" smtClean="0">
                <a:latin typeface="Times New Roman"/>
              </a:rPr>
              <a:t>2020-03-23</a:t>
            </a:fld>
            <a:endParaRPr lang="lt-LT" sz="1200" b="0" strike="noStrike" spc="-1">
              <a:latin typeface="Times New Roman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80AF32-F45A-45BD-85BE-B5500E68D4C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lt-LT" sz="1600" b="0" strike="noStrike" spc="-1" dirty="0">
                <a:latin typeface="Times New Roman"/>
              </a:rPr>
              <a:t>Radiologinė COVID-19 diagnostika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12191D-0959-4D80-8FCE-DA4C9435B36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18839D70-06D0-4634-9E8D-394C369A04C2}" type="slidenum">
              <a:rPr lang="lt-LT" sz="1200" b="0" strike="noStrike" spc="-1" smtClean="0">
                <a:solidFill>
                  <a:srgbClr val="8B8B8B"/>
                </a:solidFill>
                <a:latin typeface="Calibri"/>
              </a:rPr>
              <a:t>18</a:t>
            </a:fld>
            <a:endParaRPr lang="lt-LT" sz="1200" b="0" strike="noStrike" spc="-1"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lt-L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0" name="TextShape 2"/>
          <p:cNvSpPr txBox="1"/>
          <p:nvPr/>
        </p:nvSpPr>
        <p:spPr>
          <a:xfrm>
            <a:off x="838080" y="5540400"/>
            <a:ext cx="10515240" cy="63612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2000"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lt-LT" sz="2800" b="0" u="sng" strike="noStrike" spc="-1">
                <a:solidFill>
                  <a:srgbClr val="000000"/>
                </a:solidFill>
                <a:uFillTx/>
                <a:latin typeface="Calibri"/>
              </a:rPr>
              <a:t>Būdingas .</a:t>
            </a:r>
            <a:r>
              <a:rPr lang="lt-LT" sz="2800" b="0" strike="noStrike" spc="-1">
                <a:solidFill>
                  <a:srgbClr val="000000"/>
                </a:solidFill>
                <a:latin typeface="Calibri"/>
              </a:rPr>
              <a:t> </a:t>
            </a:r>
            <a:r>
              <a:rPr lang="lt-LT" sz="2600" b="0" strike="noStrike" spc="-1">
                <a:solidFill>
                  <a:srgbClr val="000000"/>
                </a:solidFill>
                <a:latin typeface="Calibri"/>
              </a:rPr>
              <a:t>„Akmens grindinio“ vaizdas, konsolidacija, orinės bronchogramos</a:t>
            </a:r>
            <a:r>
              <a:rPr lang="lt-LT" sz="2800" b="0" strike="noStrike" spc="-1">
                <a:solidFill>
                  <a:srgbClr val="000000"/>
                </a:solidFill>
                <a:latin typeface="Calibri"/>
              </a:rPr>
              <a:t>.</a:t>
            </a:r>
          </a:p>
        </p:txBody>
      </p:sp>
      <p:pic>
        <p:nvPicPr>
          <p:cNvPr id="141" name="Picture 3"/>
          <p:cNvPicPr/>
          <p:nvPr/>
        </p:nvPicPr>
        <p:blipFill>
          <a:blip r:embed="rId2"/>
          <a:stretch/>
        </p:blipFill>
        <p:spPr>
          <a:xfrm>
            <a:off x="738360" y="365040"/>
            <a:ext cx="10715400" cy="5057280"/>
          </a:xfrm>
          <a:prstGeom prst="rect">
            <a:avLst/>
          </a:prstGeom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412AAE-97F3-4915-A7D0-5684FCC0CD3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817AF7BF-9A5A-4CCE-A676-B346796E5A2B}" type="datetime1">
              <a:rPr lang="lt-LT" sz="1200" b="0" strike="noStrike" spc="-1" smtClean="0">
                <a:latin typeface="Times New Roman"/>
              </a:rPr>
              <a:t>2020-03-23</a:t>
            </a:fld>
            <a:endParaRPr lang="lt-LT" sz="1200" b="0" strike="noStrike" spc="-1">
              <a:latin typeface="Times New Roman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E3853B-11DC-42C5-BB51-D51607665A9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lt-LT" sz="1600" b="0" strike="noStrike" spc="-1" dirty="0">
                <a:latin typeface="Times New Roman"/>
              </a:rPr>
              <a:t>Radiologinė COVID-19 diagnostika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6A59B-2C2D-452B-9D2E-F815102B039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18839D70-06D0-4634-9E8D-394C369A04C2}" type="slidenum">
              <a:rPr lang="lt-LT" sz="1200" b="0" strike="noStrike" spc="-1" smtClean="0">
                <a:solidFill>
                  <a:srgbClr val="8B8B8B"/>
                </a:solidFill>
                <a:latin typeface="Calibri"/>
              </a:rPr>
              <a:t>19</a:t>
            </a:fld>
            <a:endParaRPr lang="lt-LT" sz="1200" b="0" strike="noStrike" spc="-1"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lt-LT" sz="3600" b="1" u="sng" strike="noStrike" spc="-1">
                <a:solidFill>
                  <a:srgbClr val="000000"/>
                </a:solidFill>
                <a:uFillTx/>
                <a:latin typeface="Calibri Light"/>
              </a:rPr>
              <a:t>Radiologinė COVID-19 diagnostika</a:t>
            </a:r>
            <a:endParaRPr lang="lt-LT" sz="3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" name="TextShape 2"/>
          <p:cNvSpPr txBox="1"/>
          <p:nvPr/>
        </p:nvSpPr>
        <p:spPr>
          <a:xfrm>
            <a:off x="838080" y="1690560"/>
            <a:ext cx="10515240" cy="44859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lt-LT" sz="2800" b="0" strike="noStrike" spc="-1">
                <a:solidFill>
                  <a:srgbClr val="000000"/>
                </a:solidFill>
                <a:latin typeface="Calibri"/>
              </a:rPr>
              <a:t>Būtinas klinikinis įtarimas (klinikiniai, epidemiologiniai duomenys)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lt-LT" sz="2800" b="0" strike="noStrike" spc="-1">
                <a:solidFill>
                  <a:srgbClr val="000000"/>
                </a:solidFill>
                <a:latin typeface="Calibri"/>
              </a:rPr>
              <a:t>Radiologiniai požymiai pasireiškia palaipsniui ir tiesiogiai priklauso nuo ligos simptomų pasireiškimo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lt-LT" sz="2800" b="0" strike="noStrike" spc="-1">
                <a:solidFill>
                  <a:srgbClr val="000000"/>
                </a:solidFill>
                <a:latin typeface="Calibri"/>
              </a:rPr>
              <a:t>Radiologiniai tyrimai ne infekcijos nustatymui, O COVID-19 išraiškai plaučiuose įvertinti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lt-LT" sz="2800" b="0" strike="noStrike" spc="-1">
                <a:solidFill>
                  <a:srgbClr val="000000"/>
                </a:solidFill>
                <a:latin typeface="Calibri"/>
              </a:rPr>
              <a:t>Radiologiniai požymiai nėra specifiniai, gali būti kitų infekcijų, daugelio kitų patologijų išraiška.</a:t>
            </a: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lt-LT" sz="28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lt-L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D1857F-2C9C-47BF-B55C-2FA01BEF63D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DC717B7E-4D20-4079-BFB9-1641A348E5A6}" type="datetime1">
              <a:rPr lang="lt-LT" sz="1200" b="0" strike="noStrike" spc="-1" smtClean="0">
                <a:latin typeface="Times New Roman"/>
              </a:rPr>
              <a:t>2020-03-23</a:t>
            </a:fld>
            <a:endParaRPr lang="lt-LT" sz="1200" b="0" strike="noStrike" spc="-1">
              <a:latin typeface="Times New Roman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0BFD03-266A-4700-9AD6-FA1D9E836BB2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4038480" y="6356520"/>
            <a:ext cx="4572000" cy="364680"/>
          </a:xfrm>
        </p:spPr>
        <p:txBody>
          <a:bodyPr/>
          <a:lstStyle/>
          <a:p>
            <a:r>
              <a:rPr lang="lt-LT" sz="1600" b="0" strike="noStrike" spc="-1" dirty="0">
                <a:latin typeface="Times New Roman"/>
              </a:rPr>
              <a:t>Radiologinė COVID-19 diagnostika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6DD747-03F0-4132-9F49-D595755D26A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18839D70-06D0-4634-9E8D-394C369A04C2}" type="slidenum">
              <a:rPr lang="lt-LT" sz="1200" b="0" strike="noStrike" spc="-1" smtClean="0">
                <a:solidFill>
                  <a:srgbClr val="8B8B8B"/>
                </a:solidFill>
                <a:latin typeface="Calibri"/>
              </a:rPr>
              <a:t>2</a:t>
            </a:fld>
            <a:endParaRPr lang="lt-LT" sz="1200" b="0" strike="noStrike" spc="-1"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lt-L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" name="TextShape 2"/>
          <p:cNvSpPr txBox="1"/>
          <p:nvPr/>
        </p:nvSpPr>
        <p:spPr>
          <a:xfrm>
            <a:off x="838080" y="5149440"/>
            <a:ext cx="10515240" cy="10270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lt-LT" sz="2800" b="0" u="sng" strike="noStrike" spc="-1">
                <a:solidFill>
                  <a:srgbClr val="000000"/>
                </a:solidFill>
                <a:uFillTx/>
                <a:latin typeface="Calibri"/>
              </a:rPr>
              <a:t>Būdingas</a:t>
            </a:r>
            <a:r>
              <a:rPr lang="lt-LT" sz="2800" b="0" strike="noStrike" spc="-1">
                <a:solidFill>
                  <a:srgbClr val="000000"/>
                </a:solidFill>
                <a:latin typeface="Calibri"/>
              </a:rPr>
              <a:t>. Atvirkštinės aureolės požymis (rodyklė), perilobuliniai pakitimai (trikampėliai) – organizuojančios pneumonijos požymiai.</a:t>
            </a:r>
          </a:p>
        </p:txBody>
      </p:sp>
      <p:pic>
        <p:nvPicPr>
          <p:cNvPr id="144" name="Picture 3"/>
          <p:cNvPicPr/>
          <p:nvPr/>
        </p:nvPicPr>
        <p:blipFill>
          <a:blip r:embed="rId2"/>
          <a:stretch/>
        </p:blipFill>
        <p:spPr>
          <a:xfrm>
            <a:off x="590760" y="748800"/>
            <a:ext cx="11062440" cy="4173480"/>
          </a:xfrm>
          <a:prstGeom prst="rect">
            <a:avLst/>
          </a:prstGeom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80D977-2C44-4F34-A3F1-C218899E291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97834D25-8F43-4677-A10C-CCD2E8EC828D}" type="datetime1">
              <a:rPr lang="lt-LT" sz="1200" b="0" strike="noStrike" spc="-1" smtClean="0">
                <a:latin typeface="Times New Roman"/>
              </a:rPr>
              <a:t>2020-03-23</a:t>
            </a:fld>
            <a:endParaRPr lang="lt-LT" sz="1200" b="0" strike="noStrike" spc="-1">
              <a:latin typeface="Times New Roman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C7FAA4-D663-4BD3-9AB1-1337766FEC3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lt-LT" sz="1600" b="0" strike="noStrike" spc="-1" dirty="0">
                <a:latin typeface="Times New Roman"/>
              </a:rPr>
              <a:t>Radiologinė COVID-19 diagnostika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DF581D-B5A1-4064-BF93-C115D255880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18839D70-06D0-4634-9E8D-394C369A04C2}" type="slidenum">
              <a:rPr lang="lt-LT" sz="1200" b="0" strike="noStrike" spc="-1" smtClean="0">
                <a:solidFill>
                  <a:srgbClr val="8B8B8B"/>
                </a:solidFill>
                <a:latin typeface="Calibri"/>
              </a:rPr>
              <a:t>20</a:t>
            </a:fld>
            <a:endParaRPr lang="lt-LT" sz="1200" b="0" strike="noStrike" spc="-1"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lt-L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6" name="TextShape 2"/>
          <p:cNvSpPr txBox="1"/>
          <p:nvPr/>
        </p:nvSpPr>
        <p:spPr>
          <a:xfrm>
            <a:off x="501480" y="5167440"/>
            <a:ext cx="10515240" cy="7617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lt-LT" sz="2800" b="0" u="sng" strike="noStrike" spc="-1">
                <a:solidFill>
                  <a:srgbClr val="000000"/>
                </a:solidFill>
                <a:uFillTx/>
                <a:latin typeface="Calibri"/>
              </a:rPr>
              <a:t>Būdingas</a:t>
            </a:r>
            <a:r>
              <a:rPr lang="lt-LT" sz="2800" b="0" strike="noStrike" spc="-1">
                <a:solidFill>
                  <a:srgbClr val="000000"/>
                </a:solidFill>
                <a:latin typeface="Calibri"/>
              </a:rPr>
              <a:t>. Periferinės „matinio stiklo“ zonos, konsolidacija (OP)</a:t>
            </a:r>
          </a:p>
        </p:txBody>
      </p:sp>
      <p:pic>
        <p:nvPicPr>
          <p:cNvPr id="147" name="Picture 3"/>
          <p:cNvPicPr/>
          <p:nvPr/>
        </p:nvPicPr>
        <p:blipFill>
          <a:blip r:embed="rId2"/>
          <a:stretch/>
        </p:blipFill>
        <p:spPr>
          <a:xfrm>
            <a:off x="852120" y="1825560"/>
            <a:ext cx="3254400" cy="2556720"/>
          </a:xfrm>
          <a:prstGeom prst="rect">
            <a:avLst/>
          </a:prstGeom>
          <a:ln w="57240">
            <a:solidFill>
              <a:srgbClr val="0070C0"/>
            </a:solidFill>
            <a:round/>
          </a:ln>
        </p:spPr>
      </p:pic>
      <p:pic>
        <p:nvPicPr>
          <p:cNvPr id="148" name="Picture 4"/>
          <p:cNvPicPr/>
          <p:nvPr/>
        </p:nvPicPr>
        <p:blipFill>
          <a:blip r:embed="rId3"/>
          <a:stretch/>
        </p:blipFill>
        <p:spPr>
          <a:xfrm>
            <a:off x="4475520" y="1825560"/>
            <a:ext cx="3254400" cy="2556720"/>
          </a:xfrm>
          <a:prstGeom prst="rect">
            <a:avLst/>
          </a:prstGeom>
          <a:ln w="57240">
            <a:solidFill>
              <a:srgbClr val="0070C0"/>
            </a:solidFill>
            <a:round/>
          </a:ln>
        </p:spPr>
      </p:pic>
      <p:pic>
        <p:nvPicPr>
          <p:cNvPr id="149" name="Picture 5"/>
          <p:cNvPicPr/>
          <p:nvPr/>
        </p:nvPicPr>
        <p:blipFill>
          <a:blip r:embed="rId4"/>
          <a:stretch/>
        </p:blipFill>
        <p:spPr>
          <a:xfrm>
            <a:off x="8099280" y="1825560"/>
            <a:ext cx="3254400" cy="2556720"/>
          </a:xfrm>
          <a:prstGeom prst="rect">
            <a:avLst/>
          </a:prstGeom>
          <a:ln w="57240">
            <a:solidFill>
              <a:srgbClr val="0070C0"/>
            </a:solidFill>
            <a:round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27E022-1071-431F-9360-123BDA23CDD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F5718A07-6268-424A-AA2F-4192478FCF10}" type="datetime1">
              <a:rPr lang="lt-LT" sz="1200" b="0" strike="noStrike" spc="-1" smtClean="0">
                <a:latin typeface="Times New Roman"/>
              </a:rPr>
              <a:t>2020-03-23</a:t>
            </a:fld>
            <a:endParaRPr lang="lt-LT" sz="1200" b="0" strike="noStrike" spc="-1">
              <a:latin typeface="Times New Roman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B0B225-49EA-4794-9317-D2C2F368B5E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lt-LT" sz="1600" b="0" strike="noStrike" spc="-1" dirty="0">
                <a:latin typeface="Times New Roman"/>
              </a:rPr>
              <a:t>Radiologinė COVID-19 diagnostika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62A63A-8F89-4D4E-B91F-EDE9C2F5FC7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18839D70-06D0-4634-9E8D-394C369A04C2}" type="slidenum">
              <a:rPr lang="lt-LT" sz="1200" b="0" strike="noStrike" spc="-1" smtClean="0">
                <a:solidFill>
                  <a:srgbClr val="8B8B8B"/>
                </a:solidFill>
                <a:latin typeface="Calibri"/>
              </a:rPr>
              <a:t>21</a:t>
            </a:fld>
            <a:endParaRPr lang="lt-LT" sz="1200" b="0" strike="noStrike" spc="-1"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extShape 1"/>
          <p:cNvSpPr txBox="1"/>
          <p:nvPr/>
        </p:nvSpPr>
        <p:spPr>
          <a:xfrm>
            <a:off x="441000" y="94320"/>
            <a:ext cx="10515240" cy="11325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lt-LT" sz="3200" b="0" strike="noStrike" spc="-1">
                <a:solidFill>
                  <a:srgbClr val="000000"/>
                </a:solidFill>
                <a:latin typeface="Calibri Light"/>
              </a:rPr>
              <a:t>Organizuojančios pneumonijios vaizdas (būdingas/tikėtinas)</a:t>
            </a:r>
            <a:endParaRPr lang="lt-LT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" name="TextShape 2"/>
          <p:cNvSpPr txBox="1"/>
          <p:nvPr/>
        </p:nvSpPr>
        <p:spPr>
          <a:xfrm>
            <a:off x="7926120" y="1526400"/>
            <a:ext cx="3984840" cy="1132560"/>
          </a:xfrm>
          <a:prstGeom prst="rect">
            <a:avLst/>
          </a:prstGeom>
          <a:noFill/>
          <a:ln>
            <a:noFill/>
          </a:ln>
        </p:spPr>
        <p:txBody>
          <a:bodyPr>
            <a:normAutofit lnSpcReduction="10000"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lt-LT" sz="2800" b="0" strike="noStrike" spc="-1">
                <a:solidFill>
                  <a:srgbClr val="000000"/>
                </a:solidFill>
                <a:latin typeface="Calibri"/>
              </a:rPr>
              <a:t>Bronchocentrinė konsolidacija ir netaisyklingi židiniai</a:t>
            </a:r>
          </a:p>
        </p:txBody>
      </p:sp>
      <p:pic>
        <p:nvPicPr>
          <p:cNvPr id="152" name="Picture 3"/>
          <p:cNvPicPr/>
          <p:nvPr/>
        </p:nvPicPr>
        <p:blipFill>
          <a:blip r:embed="rId2"/>
          <a:stretch/>
        </p:blipFill>
        <p:spPr>
          <a:xfrm>
            <a:off x="627480" y="1017000"/>
            <a:ext cx="6227280" cy="2679480"/>
          </a:xfrm>
          <a:prstGeom prst="rect">
            <a:avLst/>
          </a:prstGeom>
          <a:ln>
            <a:noFill/>
          </a:ln>
        </p:spPr>
      </p:pic>
      <p:pic>
        <p:nvPicPr>
          <p:cNvPr id="153" name="Picture 4"/>
          <p:cNvPicPr/>
          <p:nvPr/>
        </p:nvPicPr>
        <p:blipFill>
          <a:blip r:embed="rId3"/>
          <a:stretch/>
        </p:blipFill>
        <p:spPr>
          <a:xfrm>
            <a:off x="991080" y="3799080"/>
            <a:ext cx="3487320" cy="2105280"/>
          </a:xfrm>
          <a:prstGeom prst="rect">
            <a:avLst/>
          </a:prstGeom>
          <a:ln w="57240">
            <a:solidFill>
              <a:schemeClr val="accent1">
                <a:lumMod val="50000"/>
              </a:schemeClr>
            </a:solidFill>
            <a:round/>
          </a:ln>
        </p:spPr>
      </p:pic>
      <p:pic>
        <p:nvPicPr>
          <p:cNvPr id="154" name="Picture 5"/>
          <p:cNvPicPr/>
          <p:nvPr/>
        </p:nvPicPr>
        <p:blipFill>
          <a:blip r:embed="rId4"/>
          <a:stretch/>
        </p:blipFill>
        <p:spPr>
          <a:xfrm>
            <a:off x="5045760" y="3764520"/>
            <a:ext cx="5740200" cy="2105280"/>
          </a:xfrm>
          <a:prstGeom prst="rect">
            <a:avLst/>
          </a:prstGeom>
          <a:ln w="57240">
            <a:solidFill>
              <a:srgbClr val="002060"/>
            </a:solidFill>
            <a:round/>
          </a:ln>
        </p:spPr>
      </p:pic>
      <p:sp>
        <p:nvSpPr>
          <p:cNvPr id="155" name="CustomShape 3"/>
          <p:cNvSpPr/>
          <p:nvPr/>
        </p:nvSpPr>
        <p:spPr>
          <a:xfrm>
            <a:off x="685080" y="5881320"/>
            <a:ext cx="3984840" cy="68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lt-LT" sz="2400" b="0" strike="noStrike" spc="-1">
                <a:solidFill>
                  <a:srgbClr val="000000"/>
                </a:solidFill>
                <a:latin typeface="Calibri"/>
              </a:rPr>
              <a:t>Atvirkštinės aureolės požymis</a:t>
            </a:r>
            <a:endParaRPr lang="lt-LT" sz="2400" b="0" strike="noStrike" spc="-1">
              <a:latin typeface="Arial"/>
            </a:endParaRPr>
          </a:p>
        </p:txBody>
      </p:sp>
      <p:sp>
        <p:nvSpPr>
          <p:cNvPr id="156" name="CustomShape 4"/>
          <p:cNvSpPr/>
          <p:nvPr/>
        </p:nvSpPr>
        <p:spPr>
          <a:xfrm>
            <a:off x="5085360" y="5890320"/>
            <a:ext cx="5661360" cy="68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lt-LT" sz="2400" b="0" strike="noStrike" spc="-1">
                <a:solidFill>
                  <a:srgbClr val="000000"/>
                </a:solidFill>
                <a:latin typeface="Calibri"/>
              </a:rPr>
              <a:t>Perilobuliniai pakitimai, „pūkuotos“ arkos</a:t>
            </a:r>
            <a:endParaRPr lang="lt-LT" sz="2400" b="0" strike="noStrike" spc="-1">
              <a:latin typeface="Arial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82865A-1554-4320-AF81-CC54D4D5D1C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542C9882-14E1-4BA7-89FC-7A90D3B3E800}" type="datetime1">
              <a:rPr lang="lt-LT" sz="1200" b="0" strike="noStrike" spc="-1" smtClean="0">
                <a:latin typeface="Times New Roman"/>
              </a:rPr>
              <a:t>2020-03-23</a:t>
            </a:fld>
            <a:endParaRPr lang="lt-LT" sz="1200" b="0" strike="noStrike" spc="-1">
              <a:latin typeface="Times New Roman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69FDF7-C968-4278-9232-5A8B1A70394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lt-LT" sz="1600" b="0" strike="noStrike" spc="-1" dirty="0">
                <a:latin typeface="Times New Roman"/>
              </a:rPr>
              <a:t>Radiologinė COVID-19 diagnostika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A62792-0A86-49F3-9E4C-5F607CB4145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18839D70-06D0-4634-9E8D-394C369A04C2}" type="slidenum">
              <a:rPr lang="lt-LT" sz="1200" b="0" strike="noStrike" spc="-1" smtClean="0">
                <a:solidFill>
                  <a:srgbClr val="8B8B8B"/>
                </a:solidFill>
                <a:latin typeface="Calibri"/>
              </a:rPr>
              <a:t>22</a:t>
            </a:fld>
            <a:endParaRPr lang="lt-LT" sz="1200" b="0" strike="noStrike" spc="-1"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lt-L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8" name="TextShape 2"/>
          <p:cNvSpPr txBox="1"/>
          <p:nvPr/>
        </p:nvSpPr>
        <p:spPr>
          <a:xfrm>
            <a:off x="838080" y="4337280"/>
            <a:ext cx="10515240" cy="18392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lt-LT" sz="2400" b="0" u="sng" strike="noStrike" spc="-1">
                <a:solidFill>
                  <a:srgbClr val="000000"/>
                </a:solidFill>
                <a:uFillTx/>
                <a:latin typeface="Calibri"/>
              </a:rPr>
              <a:t>Tikėtinas</a:t>
            </a:r>
            <a:r>
              <a:rPr lang="lt-LT" sz="2400" b="0" strike="noStrike" spc="-1">
                <a:solidFill>
                  <a:srgbClr val="000000"/>
                </a:solidFill>
                <a:latin typeface="Calibri"/>
              </a:rPr>
              <a:t>. Bronchocentriniai ir židininiai organizuojančiai pneumonijai būdingi pakitimai be „matinio stiklo“.</a:t>
            </a:r>
          </a:p>
        </p:txBody>
      </p:sp>
      <p:pic>
        <p:nvPicPr>
          <p:cNvPr id="159" name="Picture 3"/>
          <p:cNvPicPr/>
          <p:nvPr/>
        </p:nvPicPr>
        <p:blipFill>
          <a:blip r:embed="rId2"/>
          <a:stretch/>
        </p:blipFill>
        <p:spPr>
          <a:xfrm>
            <a:off x="1036440" y="637200"/>
            <a:ext cx="4606560" cy="3419640"/>
          </a:xfrm>
          <a:prstGeom prst="rect">
            <a:avLst/>
          </a:prstGeom>
          <a:ln w="38160">
            <a:solidFill>
              <a:srgbClr val="002060"/>
            </a:solidFill>
            <a:round/>
          </a:ln>
        </p:spPr>
      </p:pic>
      <p:pic>
        <p:nvPicPr>
          <p:cNvPr id="160" name="Picture 4"/>
          <p:cNvPicPr/>
          <p:nvPr/>
        </p:nvPicPr>
        <p:blipFill>
          <a:blip r:embed="rId3"/>
          <a:stretch/>
        </p:blipFill>
        <p:spPr>
          <a:xfrm>
            <a:off x="5918760" y="637200"/>
            <a:ext cx="4775760" cy="3419640"/>
          </a:xfrm>
          <a:prstGeom prst="rect">
            <a:avLst/>
          </a:prstGeom>
          <a:ln w="38160">
            <a:solidFill>
              <a:schemeClr val="tx1"/>
            </a:solidFill>
            <a:round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377EC-BB59-49BE-A635-E09E58491F1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3480E07C-DACE-458F-BA1D-DF6FCB033D46}" type="datetime1">
              <a:rPr lang="lt-LT" sz="1200" b="0" strike="noStrike" spc="-1" smtClean="0">
                <a:latin typeface="Times New Roman"/>
              </a:rPr>
              <a:t>2020-03-23</a:t>
            </a:fld>
            <a:endParaRPr lang="lt-LT" sz="1200" b="0" strike="noStrike" spc="-1">
              <a:latin typeface="Times New Roman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5632A3-B4B4-4B63-9BA8-9C4627BAF30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lt-LT" sz="1600" b="0" strike="noStrike" spc="-1" dirty="0">
                <a:latin typeface="Times New Roman"/>
              </a:rPr>
              <a:t>Radiologinė COVID-19 diagnostika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A7AEFE-D889-4D09-B5EB-D73C5EB3B6C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18839D70-06D0-4634-9E8D-394C369A04C2}" type="slidenum">
              <a:rPr lang="lt-LT" sz="1200" b="0" strike="noStrike" spc="-1" smtClean="0">
                <a:solidFill>
                  <a:srgbClr val="8B8B8B"/>
                </a:solidFill>
                <a:latin typeface="Calibri"/>
              </a:rPr>
              <a:t>23</a:t>
            </a:fld>
            <a:endParaRPr lang="lt-LT" sz="1200" b="0" strike="noStrike" spc="-1"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lt-L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2" name="TextShape 2"/>
          <p:cNvSpPr txBox="1"/>
          <p:nvPr/>
        </p:nvSpPr>
        <p:spPr>
          <a:xfrm>
            <a:off x="838080" y="5167440"/>
            <a:ext cx="10515240" cy="100944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88500" lnSpcReduction="20000"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lt-LT" sz="2800" b="0" u="sng" strike="noStrike" spc="-1">
                <a:solidFill>
                  <a:srgbClr val="000000"/>
                </a:solidFill>
                <a:uFillTx/>
                <a:latin typeface="Calibri"/>
              </a:rPr>
              <a:t>Neapibrėžtas</a:t>
            </a:r>
            <a:r>
              <a:rPr lang="lt-LT" sz="2800" b="0" strike="noStrike" spc="-1">
                <a:solidFill>
                  <a:srgbClr val="000000"/>
                </a:solidFill>
                <a:latin typeface="Calibri"/>
              </a:rPr>
              <a:t>. Matinis stiklas, inter ir intralobulinės pertvaros (stazė, kontrastas)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lt-LT" sz="2800" b="0" strike="noStrike" spc="-1">
                <a:solidFill>
                  <a:srgbClr val="000000"/>
                </a:solidFill>
                <a:latin typeface="Calibri"/>
              </a:rPr>
              <a:t>Esant karščiavimui, CRB ir ypač limfopenijai – COVID-19 labiau tikėtina.</a:t>
            </a:r>
          </a:p>
        </p:txBody>
      </p:sp>
      <p:pic>
        <p:nvPicPr>
          <p:cNvPr id="163" name="Picture 3"/>
          <p:cNvPicPr/>
          <p:nvPr/>
        </p:nvPicPr>
        <p:blipFill>
          <a:blip r:embed="rId2"/>
          <a:stretch/>
        </p:blipFill>
        <p:spPr>
          <a:xfrm>
            <a:off x="1161720" y="1158480"/>
            <a:ext cx="4324320" cy="3396240"/>
          </a:xfrm>
          <a:prstGeom prst="rect">
            <a:avLst/>
          </a:prstGeom>
          <a:ln w="38160">
            <a:solidFill>
              <a:schemeClr val="tx1"/>
            </a:solidFill>
            <a:round/>
          </a:ln>
        </p:spPr>
      </p:pic>
      <p:pic>
        <p:nvPicPr>
          <p:cNvPr id="164" name="Picture 4"/>
          <p:cNvPicPr/>
          <p:nvPr/>
        </p:nvPicPr>
        <p:blipFill>
          <a:blip r:embed="rId3"/>
          <a:stretch/>
        </p:blipFill>
        <p:spPr>
          <a:xfrm>
            <a:off x="6252840" y="1144800"/>
            <a:ext cx="4409280" cy="3409920"/>
          </a:xfrm>
          <a:prstGeom prst="rect">
            <a:avLst/>
          </a:prstGeom>
          <a:ln w="38160">
            <a:solidFill>
              <a:schemeClr val="tx1"/>
            </a:solidFill>
            <a:round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207E5D-BDFC-457F-AB72-B47C9B1BC09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C907038F-2527-4435-9245-55A7DC71F0AA}" type="datetime1">
              <a:rPr lang="lt-LT" sz="1200" b="0" strike="noStrike" spc="-1" smtClean="0">
                <a:latin typeface="Times New Roman"/>
              </a:rPr>
              <a:t>2020-03-23</a:t>
            </a:fld>
            <a:endParaRPr lang="lt-LT" sz="1200" b="0" strike="noStrike" spc="-1">
              <a:latin typeface="Times New Roman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ADA242-6044-4854-8B2C-70649FE86D4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lt-LT" sz="1600" b="0" strike="noStrike" spc="-1" dirty="0">
                <a:latin typeface="Times New Roman"/>
              </a:rPr>
              <a:t>Radiologinė COVID-19 diagnostika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31E90C-B0B0-45FD-8A49-A8125F1061D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18839D70-06D0-4634-9E8D-394C369A04C2}" type="slidenum">
              <a:rPr lang="lt-LT" sz="1200" b="0" strike="noStrike" spc="-1" smtClean="0">
                <a:solidFill>
                  <a:srgbClr val="8B8B8B"/>
                </a:solidFill>
                <a:latin typeface="Calibri"/>
              </a:rPr>
              <a:t>24</a:t>
            </a:fld>
            <a:endParaRPr lang="lt-LT" sz="1200" b="0" strike="noStrike" spc="-1"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lt-L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6" name="TextShape 2"/>
          <p:cNvSpPr txBox="1"/>
          <p:nvPr/>
        </p:nvSpPr>
        <p:spPr>
          <a:xfrm>
            <a:off x="838080" y="4626000"/>
            <a:ext cx="10515240" cy="1550520"/>
          </a:xfrm>
          <a:prstGeom prst="rect">
            <a:avLst/>
          </a:prstGeom>
          <a:noFill/>
          <a:ln>
            <a:noFill/>
          </a:ln>
        </p:spPr>
        <p:txBody>
          <a:bodyPr>
            <a:normAutofit lnSpcReduction="10000"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lt-LT" sz="2400" b="0" u="sng" strike="noStrike" spc="-1">
                <a:solidFill>
                  <a:srgbClr val="000000"/>
                </a:solidFill>
                <a:uFillTx/>
                <a:latin typeface="Calibri"/>
              </a:rPr>
              <a:t>Neapibrėžtas.</a:t>
            </a:r>
            <a:r>
              <a:rPr lang="lt-LT" sz="2400" b="0" strike="noStrike" spc="-1">
                <a:solidFill>
                  <a:srgbClr val="000000"/>
                </a:solidFill>
                <a:latin typeface="Calibri"/>
              </a:rPr>
              <a:t> Pakitimų deriniai. Fibrozė, bronchektazės – kita patologija; matinis stiklas-?</a:t>
            </a: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lt-LT" sz="2400" b="0" strike="noStrike" spc="-1">
                <a:solidFill>
                  <a:srgbClr val="000000"/>
                </a:solidFill>
                <a:latin typeface="Calibri"/>
              </a:rPr>
              <a:t>Matinis stiklas / pakitimai ne periferijoje</a:t>
            </a: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lt-LT" sz="2400" b="0" strike="noStrike" spc="-1">
                <a:solidFill>
                  <a:srgbClr val="000000"/>
                </a:solidFill>
                <a:latin typeface="Calibri"/>
              </a:rPr>
              <a:t>Fibrozė su „matiniu stiklu“ </a:t>
            </a:r>
          </a:p>
        </p:txBody>
      </p:sp>
      <p:pic>
        <p:nvPicPr>
          <p:cNvPr id="167" name="Picture 3"/>
          <p:cNvPicPr/>
          <p:nvPr/>
        </p:nvPicPr>
        <p:blipFill>
          <a:blip r:embed="rId2"/>
          <a:stretch/>
        </p:blipFill>
        <p:spPr>
          <a:xfrm>
            <a:off x="1259640" y="1554840"/>
            <a:ext cx="3805560" cy="2927160"/>
          </a:xfrm>
          <a:prstGeom prst="rect">
            <a:avLst/>
          </a:prstGeom>
          <a:ln w="38160">
            <a:solidFill>
              <a:srgbClr val="002060"/>
            </a:solidFill>
            <a:round/>
          </a:ln>
        </p:spPr>
      </p:pic>
      <p:pic>
        <p:nvPicPr>
          <p:cNvPr id="168" name="Picture 4"/>
          <p:cNvPicPr/>
          <p:nvPr/>
        </p:nvPicPr>
        <p:blipFill>
          <a:blip r:embed="rId3"/>
          <a:stretch/>
        </p:blipFill>
        <p:spPr>
          <a:xfrm>
            <a:off x="6095880" y="1554840"/>
            <a:ext cx="3805560" cy="2927160"/>
          </a:xfrm>
          <a:prstGeom prst="rect">
            <a:avLst/>
          </a:prstGeom>
          <a:ln w="38160">
            <a:solidFill>
              <a:schemeClr val="tx1"/>
            </a:solidFill>
            <a:round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AAC5E9-EED0-4E08-9E2D-D08A4A50AB5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55CA2324-C236-4C5A-9608-88C11D249657}" type="datetime1">
              <a:rPr lang="lt-LT" sz="1200" b="0" strike="noStrike" spc="-1" smtClean="0">
                <a:latin typeface="Times New Roman"/>
              </a:rPr>
              <a:t>2020-03-23</a:t>
            </a:fld>
            <a:endParaRPr lang="lt-LT" sz="1200" b="0" strike="noStrike" spc="-1">
              <a:latin typeface="Times New Roman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564817-D4C1-4BF6-9CFD-681B6EDDCDA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lt-LT" sz="1600" b="0" strike="noStrike" spc="-1" dirty="0">
                <a:latin typeface="Times New Roman"/>
              </a:rPr>
              <a:t>Radiologinė COVID-19 diagnostika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521837-8280-43D1-88AE-FED1D62BBF9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18839D70-06D0-4634-9E8D-394C369A04C2}" type="slidenum">
              <a:rPr lang="lt-LT" sz="1200" b="0" strike="noStrike" spc="-1" smtClean="0">
                <a:solidFill>
                  <a:srgbClr val="8B8B8B"/>
                </a:solidFill>
                <a:latin typeface="Calibri"/>
              </a:rPr>
              <a:t>25</a:t>
            </a:fld>
            <a:endParaRPr lang="lt-LT" sz="1200" b="0" strike="noStrike" spc="-1"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lt-LT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0" name="Picture 4"/>
          <p:cNvPicPr/>
          <p:nvPr/>
        </p:nvPicPr>
        <p:blipFill>
          <a:blip r:embed="rId2"/>
          <a:stretch/>
        </p:blipFill>
        <p:spPr>
          <a:xfrm>
            <a:off x="5543640" y="282600"/>
            <a:ext cx="4363920" cy="2926440"/>
          </a:xfrm>
          <a:prstGeom prst="rect">
            <a:avLst/>
          </a:prstGeom>
          <a:ln>
            <a:noFill/>
          </a:ln>
        </p:spPr>
      </p:pic>
      <p:sp>
        <p:nvSpPr>
          <p:cNvPr id="171" name="CustomShape 2"/>
          <p:cNvSpPr/>
          <p:nvPr/>
        </p:nvSpPr>
        <p:spPr>
          <a:xfrm>
            <a:off x="8429040" y="282600"/>
            <a:ext cx="3442680" cy="91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lt-LT" sz="1200" b="0" strike="noStrike" spc="-1">
                <a:solidFill>
                  <a:srgbClr val="000000"/>
                </a:solidFill>
                <a:latin typeface="Calibri"/>
              </a:rPr>
              <a:t>MIP rekonstrukcija</a:t>
            </a:r>
            <a:endParaRPr lang="lt-LT" sz="1200" b="0" strike="noStrike" spc="-1">
              <a:latin typeface="Arial"/>
            </a:endParaRPr>
          </a:p>
        </p:txBody>
      </p:sp>
      <p:pic>
        <p:nvPicPr>
          <p:cNvPr id="172" name="Picture 7"/>
          <p:cNvPicPr/>
          <p:nvPr/>
        </p:nvPicPr>
        <p:blipFill>
          <a:blip r:embed="rId3"/>
          <a:stretch/>
        </p:blipFill>
        <p:spPr>
          <a:xfrm>
            <a:off x="1287720" y="282600"/>
            <a:ext cx="3805920" cy="2941920"/>
          </a:xfrm>
          <a:prstGeom prst="rect">
            <a:avLst/>
          </a:prstGeom>
          <a:ln>
            <a:noFill/>
          </a:ln>
        </p:spPr>
      </p:pic>
      <p:pic>
        <p:nvPicPr>
          <p:cNvPr id="173" name="Picture 8"/>
          <p:cNvPicPr/>
          <p:nvPr/>
        </p:nvPicPr>
        <p:blipFill>
          <a:blip r:embed="rId4"/>
          <a:stretch/>
        </p:blipFill>
        <p:spPr>
          <a:xfrm>
            <a:off x="1346400" y="3401280"/>
            <a:ext cx="3801960" cy="2941920"/>
          </a:xfrm>
          <a:prstGeom prst="rect">
            <a:avLst/>
          </a:prstGeom>
          <a:ln>
            <a:noFill/>
          </a:ln>
        </p:spPr>
      </p:pic>
      <p:sp>
        <p:nvSpPr>
          <p:cNvPr id="174" name="CustomShape 3"/>
          <p:cNvSpPr/>
          <p:nvPr/>
        </p:nvSpPr>
        <p:spPr>
          <a:xfrm>
            <a:off x="5353920" y="3744720"/>
            <a:ext cx="5226480" cy="1828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rmAutofit fontScale="88000"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lt-LT" sz="2600" b="1" strike="noStrike" spc="-1">
                <a:solidFill>
                  <a:srgbClr val="000000"/>
                </a:solidFill>
                <a:latin typeface="Calibri"/>
              </a:rPr>
              <a:t>Nebūdingas</a:t>
            </a:r>
            <a:r>
              <a:rPr lang="lt-LT" sz="2600" b="0" strike="noStrike" spc="-1">
                <a:solidFill>
                  <a:srgbClr val="000000"/>
                </a:solidFill>
                <a:latin typeface="Calibri"/>
              </a:rPr>
              <a:t>.  </a:t>
            </a:r>
            <a:endParaRPr lang="lt-LT" sz="2600" b="0" strike="noStrike" spc="-1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lt-LT" sz="2600" b="0" strike="noStrike" spc="-1">
                <a:solidFill>
                  <a:srgbClr val="000000"/>
                </a:solidFill>
                <a:latin typeface="Calibri"/>
              </a:rPr>
              <a:t>Skiltinė pneumonija</a:t>
            </a:r>
            <a:endParaRPr lang="lt-LT" sz="2600" b="0" strike="noStrike" spc="-1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lt-LT" sz="2600" b="0" strike="noStrike" spc="-1">
                <a:solidFill>
                  <a:srgbClr val="000000"/>
                </a:solidFill>
                <a:latin typeface="Calibri"/>
              </a:rPr>
              <a:t>Kavitacija</a:t>
            </a:r>
            <a:endParaRPr lang="lt-LT" sz="2600" b="0" strike="noStrike" spc="-1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lt-LT" sz="2600" b="0" strike="noStrike" spc="-1">
                <a:solidFill>
                  <a:srgbClr val="000000"/>
                </a:solidFill>
                <a:latin typeface="Calibri"/>
              </a:rPr>
              <a:t>„Sprogstančios šakelės“ tipo židinukai</a:t>
            </a:r>
            <a:endParaRPr lang="lt-LT" sz="26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lt-LT" sz="2600" b="0" strike="noStrike" spc="-1">
              <a:latin typeface="Arial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D121D5-6CF5-43D2-A81D-063318AF28D4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9CEC89EE-AA3A-4105-9E48-F848EC6915FF}" type="datetime1">
              <a:rPr lang="lt-LT" sz="1200" b="0" strike="noStrike" spc="-1" smtClean="0">
                <a:latin typeface="Times New Roman"/>
              </a:rPr>
              <a:t>2020-03-23</a:t>
            </a:fld>
            <a:endParaRPr lang="lt-LT" sz="1200" b="0" strike="noStrike" spc="-1">
              <a:latin typeface="Times New Roman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540234-6345-4F51-AC9D-D5D1A181C3A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lt-LT" sz="1600" b="0" strike="noStrike" spc="-1" dirty="0">
                <a:latin typeface="Times New Roman"/>
              </a:rPr>
              <a:t>Radiologinė COVID-19 diagnostika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E67157-0CC2-478B-AB7E-8E6C8A71D9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18839D70-06D0-4634-9E8D-394C369A04C2}" type="slidenum">
              <a:rPr lang="lt-LT" sz="1200" b="0" strike="noStrike" spc="-1" smtClean="0">
                <a:solidFill>
                  <a:srgbClr val="8B8B8B"/>
                </a:solidFill>
                <a:latin typeface="Calibri"/>
              </a:rPr>
              <a:t>26</a:t>
            </a:fld>
            <a:endParaRPr lang="lt-LT" sz="1200" b="0" strike="noStrike" spc="-1"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lt-LT" sz="3200" b="1" u="sng" strike="noStrike" spc="-1">
                <a:solidFill>
                  <a:srgbClr val="000000"/>
                </a:solidFill>
                <a:uFillTx/>
                <a:latin typeface="Calibri Light"/>
              </a:rPr>
              <a:t>Radiologinė COVID-19 diagnostika</a:t>
            </a:r>
            <a:br/>
            <a:r>
              <a:rPr lang="lt-LT" sz="3600" b="1" u="sng" strike="noStrike" spc="-1">
                <a:solidFill>
                  <a:srgbClr val="000000"/>
                </a:solidFill>
                <a:uFillTx/>
                <a:latin typeface="Calibri Light"/>
              </a:rPr>
              <a:t>KT</a:t>
            </a:r>
            <a:endParaRPr lang="lt-LT" sz="3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>
            <a:normAutofit lnSpcReduction="10000"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lt-LT" sz="2800" b="0" strike="noStrike" spc="-1">
                <a:solidFill>
                  <a:srgbClr val="000000"/>
                </a:solidFill>
                <a:latin typeface="Calibri"/>
              </a:rPr>
              <a:t>Tyrimas be i/v kontrastavimo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lt-LT" sz="2800" b="0" strike="noStrike" spc="-1">
                <a:solidFill>
                  <a:srgbClr val="000000"/>
                </a:solidFill>
                <a:latin typeface="Calibri"/>
              </a:rPr>
              <a:t>Jei keistųsi gydymo taktika, komplikacijos, gretutinė/alternatyvi patologija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lt-LT" sz="2800" b="0" strike="noStrike" spc="-1">
                <a:solidFill>
                  <a:srgbClr val="000000"/>
                </a:solidFill>
                <a:latin typeface="Calibri"/>
              </a:rPr>
              <a:t>Apsvarstyti KT tikslingumą jei: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lt-LT" sz="2400" b="0" strike="noStrike" spc="-1">
                <a:solidFill>
                  <a:srgbClr val="000000"/>
                </a:solidFill>
                <a:latin typeface="Calibri"/>
              </a:rPr>
              <a:t>karščiavimas, kosulys ar 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lt-LT" sz="2400" b="0" strike="noStrike" spc="-1">
                <a:solidFill>
                  <a:srgbClr val="000000"/>
                </a:solidFill>
                <a:latin typeface="Calibri"/>
              </a:rPr>
              <a:t>CRB padidėjimas, limfopenija ar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lt-LT" sz="2400" b="0" strike="noStrike" spc="-1">
                <a:solidFill>
                  <a:srgbClr val="000000"/>
                </a:solidFill>
                <a:latin typeface="Calibri"/>
              </a:rPr>
              <a:t>rentgenografiniai pakitimai neprieštarauja COVID-19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lt-LT" sz="2800" b="0" strike="noStrike" spc="-1">
                <a:solidFill>
                  <a:srgbClr val="000000"/>
                </a:solidFill>
                <a:latin typeface="Calibri"/>
              </a:rPr>
              <a:t>KT tyrimas be patologinių pakitimų neatmeta ankstyvos COVID-19 infekcijos galimybės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lt-LT" sz="2800" b="0" strike="noStrike" spc="-1">
                <a:solidFill>
                  <a:srgbClr val="000000"/>
                </a:solidFill>
                <a:latin typeface="Calibri"/>
              </a:rPr>
              <a:t>KT gali būti nustatomi pakitimai besimptomiams pacientams</a:t>
            </a: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lt-L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24C666-5D46-4B9B-BA0B-48C48DA627F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BDB32465-573C-4F32-B5FC-377082CFAAF7}" type="datetime1">
              <a:rPr lang="lt-LT" sz="1200" b="0" strike="noStrike" spc="-1" smtClean="0">
                <a:latin typeface="Times New Roman"/>
              </a:rPr>
              <a:t>2020-03-23</a:t>
            </a:fld>
            <a:endParaRPr lang="lt-LT" sz="1200" b="0" strike="noStrike" spc="-1">
              <a:latin typeface="Times New Roman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61C1BB-9137-4258-8C21-DDCF7649873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lt-LT" sz="1600" b="0" strike="noStrike" spc="-1" dirty="0">
                <a:latin typeface="Times New Roman"/>
              </a:rPr>
              <a:t>Radiologinė COVID-19 diagnostika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090229-22D5-45EB-90C4-CCA36FAB79F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18839D70-06D0-4634-9E8D-394C369A04C2}" type="slidenum">
              <a:rPr lang="lt-LT" sz="1200" b="0" strike="noStrike" spc="-1" smtClean="0">
                <a:solidFill>
                  <a:srgbClr val="8B8B8B"/>
                </a:solidFill>
                <a:latin typeface="Calibri"/>
              </a:rPr>
              <a:t>3</a:t>
            </a:fld>
            <a:endParaRPr lang="lt-LT" sz="1200" b="0" strike="noStrike" spc="-1"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lt-L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lt-LT" sz="2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0" name="Picture 3"/>
          <p:cNvPicPr/>
          <p:nvPr/>
        </p:nvPicPr>
        <p:blipFill>
          <a:blip r:embed="rId2"/>
          <a:stretch/>
        </p:blipFill>
        <p:spPr>
          <a:xfrm>
            <a:off x="902520" y="365040"/>
            <a:ext cx="9918720" cy="5578920"/>
          </a:xfrm>
          <a:prstGeom prst="rect">
            <a:avLst/>
          </a:prstGeom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F359BE-CCA7-4ECE-96E0-0F0D4336736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4ACB5A2C-DC85-4FEE-969F-3C8A998E7ECE}" type="datetime1">
              <a:rPr lang="lt-LT" sz="1200" b="0" strike="noStrike" spc="-1" smtClean="0">
                <a:latin typeface="Times New Roman"/>
              </a:rPr>
              <a:t>2020-03-23</a:t>
            </a:fld>
            <a:endParaRPr lang="lt-LT" sz="1200" b="0" strike="noStrike" spc="-1">
              <a:latin typeface="Times New Roman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57CD62-B6C0-415D-9420-6D2BCF5976D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lt-LT" sz="1600" b="0" strike="noStrike" spc="-1" dirty="0">
                <a:latin typeface="Times New Roman"/>
              </a:rPr>
              <a:t>Radiologinė COVID-19 diagnostika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59A1D2-52D4-4355-9CCD-7306CEF8DBC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18839D70-06D0-4634-9E8D-394C369A04C2}" type="slidenum">
              <a:rPr lang="lt-LT" sz="1200" b="0" strike="noStrike" spc="-1" smtClean="0">
                <a:solidFill>
                  <a:srgbClr val="8B8B8B"/>
                </a:solidFill>
                <a:latin typeface="Calibri"/>
              </a:rPr>
              <a:t>4</a:t>
            </a:fld>
            <a:endParaRPr lang="lt-LT" sz="1200" b="0" strike="noStrike" spc="-1"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lt-LT" sz="3600" b="1" u="sng" strike="noStrike" spc="-1">
                <a:solidFill>
                  <a:srgbClr val="000000"/>
                </a:solidFill>
                <a:uFillTx/>
                <a:latin typeface="Calibri Light"/>
              </a:rPr>
              <a:t>Rentgenografiniai pakitimai</a:t>
            </a:r>
            <a:endParaRPr lang="lt-LT" sz="3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>
            <a:normAutofit lnSpcReduction="10000"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lt-LT" sz="2800" b="0" strike="noStrike" spc="-1">
                <a:solidFill>
                  <a:srgbClr val="000000"/>
                </a:solidFill>
                <a:latin typeface="Calibri"/>
              </a:rPr>
              <a:t>Abipusis pažeidimas, dauginiai pritemimo plotai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lt-LT" sz="2800" b="0" strike="noStrike" spc="-1">
                <a:solidFill>
                  <a:srgbClr val="000000"/>
                </a:solidFill>
                <a:latin typeface="Calibri"/>
              </a:rPr>
              <a:t> Vyrauja periferijoje, netolygiai plinta nuo šaknų (bronchocentriškai)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lt-LT" sz="2800" b="0" strike="noStrike" spc="-1">
                <a:solidFill>
                  <a:srgbClr val="000000"/>
                </a:solidFill>
                <a:latin typeface="Calibri"/>
              </a:rPr>
              <a:t>„Matinio stiklo“ židiniai ar dideli plotai (atkreipti dėmesį į periferiją)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lt-LT" sz="2800" b="0" strike="noStrike" spc="-1">
                <a:solidFill>
                  <a:srgbClr val="000000"/>
                </a:solidFill>
                <a:latin typeface="Calibri"/>
              </a:rPr>
              <a:t>Konsolidacijos židiniai ir skilčių neatitinkančios zonos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lt-LT" sz="2800" b="0" strike="noStrike" spc="-1">
                <a:solidFill>
                  <a:srgbClr val="000000"/>
                </a:solidFill>
                <a:latin typeface="Calibri"/>
              </a:rPr>
              <a:t>Lokalūs prašviesėjimai konsolidacijos fone be aiškių sienelių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lt-LT" sz="2800" b="0" strike="noStrike" spc="-1">
                <a:solidFill>
                  <a:srgbClr val="000000"/>
                </a:solidFill>
                <a:latin typeface="Calibri"/>
              </a:rPr>
              <a:t>Reflektorinės atelektazės</a:t>
            </a: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lt-LT" sz="28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lt-LT" sz="2800" b="0" strike="noStrike" spc="-1">
                <a:solidFill>
                  <a:srgbClr val="000000"/>
                </a:solidFill>
                <a:latin typeface="Calibri"/>
              </a:rPr>
              <a:t>Limfadenopatija retai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lt-LT" sz="2800" b="0" strike="noStrike" spc="-1">
                <a:solidFill>
                  <a:srgbClr val="000000"/>
                </a:solidFill>
                <a:latin typeface="Calibri"/>
              </a:rPr>
              <a:t>Hidrotoraksas retai, komplikacija, ŠN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5B6C33-0AF5-4927-BF35-78A6B0C1F14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966F421C-2031-4079-84DB-360CE4E5B23F}" type="datetime1">
              <a:rPr lang="lt-LT" sz="1200" b="0" strike="noStrike" spc="-1" smtClean="0">
                <a:latin typeface="Times New Roman"/>
              </a:rPr>
              <a:t>2020-03-23</a:t>
            </a:fld>
            <a:endParaRPr lang="lt-LT" sz="1200" b="0" strike="noStrike" spc="-1">
              <a:latin typeface="Times New Roman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C163F0-25DE-4892-8353-C435D07CF48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lt-LT" sz="1600" b="0" strike="noStrike" spc="-1" dirty="0">
                <a:latin typeface="Times New Roman"/>
              </a:rPr>
              <a:t>Radiologinė COVID-19 diagnostika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2228DE-5473-4A75-977F-DCA7FB233C0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18839D70-06D0-4634-9E8D-394C369A04C2}" type="slidenum">
              <a:rPr lang="lt-LT" sz="1200" b="0" strike="noStrike" spc="-1" smtClean="0">
                <a:solidFill>
                  <a:srgbClr val="8B8B8B"/>
                </a:solidFill>
                <a:latin typeface="Calibri"/>
              </a:rPr>
              <a:t>5</a:t>
            </a:fld>
            <a:endParaRPr lang="lt-LT" sz="1200" b="0" strike="noStrike" spc="-1"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lt-L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4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lt-LT" sz="2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5" name="Picture 3"/>
          <p:cNvPicPr/>
          <p:nvPr/>
        </p:nvPicPr>
        <p:blipFill>
          <a:blip r:embed="rId2"/>
          <a:stretch/>
        </p:blipFill>
        <p:spPr>
          <a:xfrm>
            <a:off x="793440" y="577440"/>
            <a:ext cx="5198400" cy="4246920"/>
          </a:xfrm>
          <a:prstGeom prst="rect">
            <a:avLst/>
          </a:prstGeom>
          <a:ln w="38160">
            <a:solidFill>
              <a:schemeClr val="tx1"/>
            </a:solidFill>
            <a:round/>
          </a:ln>
        </p:spPr>
      </p:pic>
      <p:pic>
        <p:nvPicPr>
          <p:cNvPr id="96" name="Picture 4"/>
          <p:cNvPicPr/>
          <p:nvPr/>
        </p:nvPicPr>
        <p:blipFill>
          <a:blip r:embed="rId3"/>
          <a:stretch/>
        </p:blipFill>
        <p:spPr>
          <a:xfrm>
            <a:off x="6365880" y="577440"/>
            <a:ext cx="5062320" cy="4246920"/>
          </a:xfrm>
          <a:prstGeom prst="rect">
            <a:avLst/>
          </a:prstGeom>
          <a:ln w="38160">
            <a:solidFill>
              <a:schemeClr val="tx1"/>
            </a:solidFill>
            <a:round/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27B7F-92E5-4D5E-87CA-C7A8EB33B8B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4674275D-88AB-4133-84A2-99C45F7A5449}" type="datetime1">
              <a:rPr lang="lt-LT" sz="1200" b="0" strike="noStrike" spc="-1" smtClean="0">
                <a:latin typeface="Times New Roman"/>
              </a:rPr>
              <a:t>2020-03-23</a:t>
            </a:fld>
            <a:endParaRPr lang="lt-LT" sz="1200" b="0" strike="noStrike" spc="-1">
              <a:latin typeface="Times New Roman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2006D8-4F02-444B-B44A-B370DA8B61A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lt-LT" sz="1600" b="0" strike="noStrike" spc="-1" dirty="0">
                <a:latin typeface="Times New Roman"/>
              </a:rPr>
              <a:t>Radiologinė COVID-19 diagnostika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84DC1D-C67A-41C8-9A54-24A5DFBB3AA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18839D70-06D0-4634-9E8D-394C369A04C2}" type="slidenum">
              <a:rPr lang="lt-LT" sz="1200" b="0" strike="noStrike" spc="-1" smtClean="0">
                <a:solidFill>
                  <a:srgbClr val="8B8B8B"/>
                </a:solidFill>
                <a:latin typeface="Calibri"/>
              </a:rPr>
              <a:t>6</a:t>
            </a:fld>
            <a:endParaRPr lang="lt-LT" sz="1200" b="0" strike="noStrike" spc="-1"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lt-L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lt-LT" sz="2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9" name="Picture 3"/>
          <p:cNvPicPr/>
          <p:nvPr/>
        </p:nvPicPr>
        <p:blipFill>
          <a:blip r:embed="rId2"/>
          <a:stretch/>
        </p:blipFill>
        <p:spPr>
          <a:xfrm>
            <a:off x="507600" y="741240"/>
            <a:ext cx="5382360" cy="4504320"/>
          </a:xfrm>
          <a:prstGeom prst="rect">
            <a:avLst/>
          </a:prstGeom>
          <a:ln w="38160">
            <a:solidFill>
              <a:schemeClr val="tx1"/>
            </a:solidFill>
            <a:round/>
          </a:ln>
        </p:spPr>
      </p:pic>
      <p:pic>
        <p:nvPicPr>
          <p:cNvPr id="100" name="Picture 4"/>
          <p:cNvPicPr/>
          <p:nvPr/>
        </p:nvPicPr>
        <p:blipFill>
          <a:blip r:embed="rId3"/>
          <a:stretch/>
        </p:blipFill>
        <p:spPr>
          <a:xfrm>
            <a:off x="6114240" y="741240"/>
            <a:ext cx="5676840" cy="4504320"/>
          </a:xfrm>
          <a:prstGeom prst="rect">
            <a:avLst/>
          </a:prstGeom>
          <a:ln w="38160">
            <a:solidFill>
              <a:schemeClr val="tx1"/>
            </a:solidFill>
            <a:round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92C22B-5516-4692-9EB1-8CF8EC9AB2D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FFB4DD3A-57E7-465A-B655-80233AF920F5}" type="datetime1">
              <a:rPr lang="lt-LT" sz="1200" b="0" strike="noStrike" spc="-1" smtClean="0">
                <a:latin typeface="Times New Roman"/>
              </a:rPr>
              <a:t>2020-03-23</a:t>
            </a:fld>
            <a:endParaRPr lang="lt-LT" sz="1200" b="0" strike="noStrike" spc="-1">
              <a:latin typeface="Times New Roman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4932A9-D3FF-411A-9E69-465452DCC95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lt-LT" sz="1600" b="0" strike="noStrike" spc="-1" dirty="0">
                <a:latin typeface="Times New Roman"/>
              </a:rPr>
              <a:t>Radiologinė COVID-19 diagnostika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F84573-5267-4CB5-B169-A99DE3C36CA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18839D70-06D0-4634-9E8D-394C369A04C2}" type="slidenum">
              <a:rPr lang="lt-LT" sz="1200" b="0" strike="noStrike" spc="-1" smtClean="0">
                <a:solidFill>
                  <a:srgbClr val="8B8B8B"/>
                </a:solidFill>
                <a:latin typeface="Calibri"/>
              </a:rPr>
              <a:t>7</a:t>
            </a:fld>
            <a:endParaRPr lang="lt-LT" sz="1200" b="0" strike="noStrike" spc="-1"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lt-L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lt-LT" sz="2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3" name="Picture 3"/>
          <p:cNvPicPr/>
          <p:nvPr/>
        </p:nvPicPr>
        <p:blipFill>
          <a:blip r:embed="rId2"/>
          <a:stretch/>
        </p:blipFill>
        <p:spPr>
          <a:xfrm>
            <a:off x="394200" y="771120"/>
            <a:ext cx="5318280" cy="4885920"/>
          </a:xfrm>
          <a:prstGeom prst="rect">
            <a:avLst/>
          </a:prstGeom>
          <a:ln w="38160">
            <a:solidFill>
              <a:schemeClr val="tx1"/>
            </a:solidFill>
            <a:round/>
          </a:ln>
        </p:spPr>
      </p:pic>
      <p:pic>
        <p:nvPicPr>
          <p:cNvPr id="104" name="Picture 4"/>
          <p:cNvPicPr/>
          <p:nvPr/>
        </p:nvPicPr>
        <p:blipFill>
          <a:blip r:embed="rId3"/>
          <a:stretch/>
        </p:blipFill>
        <p:spPr>
          <a:xfrm>
            <a:off x="5943600" y="771120"/>
            <a:ext cx="5796000" cy="4885920"/>
          </a:xfrm>
          <a:prstGeom prst="rect">
            <a:avLst/>
          </a:prstGeom>
          <a:ln w="38160">
            <a:solidFill>
              <a:schemeClr val="tx1"/>
            </a:solidFill>
            <a:round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4124F0-1FB7-45F4-87B5-1C234E3B7D7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8B38723F-4663-4E0F-8731-0ABC25D2A966}" type="datetime1">
              <a:rPr lang="lt-LT" sz="1200" b="0" strike="noStrike" spc="-1" smtClean="0">
                <a:latin typeface="Times New Roman"/>
              </a:rPr>
              <a:t>2020-03-23</a:t>
            </a:fld>
            <a:endParaRPr lang="lt-LT" sz="1200" b="0" strike="noStrike" spc="-1">
              <a:latin typeface="Times New Roman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D113C2-4AC8-4BA8-A4D7-3238F8D221C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lt-LT" sz="1600" b="0" strike="noStrike" spc="-1" dirty="0">
                <a:latin typeface="Times New Roman"/>
              </a:rPr>
              <a:t>Radiologinė COVID-19 diagnostika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2F683F-414E-4905-A762-1609FFC81D6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18839D70-06D0-4634-9E8D-394C369A04C2}" type="slidenum">
              <a:rPr lang="lt-LT" sz="1200" b="0" strike="noStrike" spc="-1" smtClean="0">
                <a:solidFill>
                  <a:srgbClr val="8B8B8B"/>
                </a:solidFill>
                <a:latin typeface="Calibri"/>
              </a:rPr>
              <a:t>8</a:t>
            </a:fld>
            <a:endParaRPr lang="lt-LT" sz="1200" b="0" strike="noStrike" spc="-1"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lt-L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lt-LT" sz="2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7" name="Picture 3"/>
          <p:cNvPicPr/>
          <p:nvPr/>
        </p:nvPicPr>
        <p:blipFill>
          <a:blip r:embed="rId2"/>
          <a:stretch/>
        </p:blipFill>
        <p:spPr>
          <a:xfrm>
            <a:off x="351360" y="1253520"/>
            <a:ext cx="5347440" cy="4350240"/>
          </a:xfrm>
          <a:prstGeom prst="rect">
            <a:avLst/>
          </a:prstGeom>
          <a:ln w="38160">
            <a:solidFill>
              <a:schemeClr val="tx1"/>
            </a:solidFill>
            <a:round/>
          </a:ln>
        </p:spPr>
      </p:pic>
      <p:pic>
        <p:nvPicPr>
          <p:cNvPr id="108" name="Picture 4"/>
          <p:cNvPicPr/>
          <p:nvPr/>
        </p:nvPicPr>
        <p:blipFill>
          <a:blip r:embed="rId3"/>
          <a:stretch/>
        </p:blipFill>
        <p:spPr>
          <a:xfrm>
            <a:off x="5913000" y="1253160"/>
            <a:ext cx="5927400" cy="4350960"/>
          </a:xfrm>
          <a:prstGeom prst="rect">
            <a:avLst/>
          </a:prstGeom>
          <a:ln w="38160">
            <a:solidFill>
              <a:schemeClr val="tx1"/>
            </a:solidFill>
            <a:round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F38BE2-5D80-44D2-BCFB-C03C4294827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AED8A48A-315D-4F90-9F43-659E3FF351EE}" type="datetime1">
              <a:rPr lang="lt-LT" sz="1200" b="0" strike="noStrike" spc="-1" smtClean="0">
                <a:latin typeface="Times New Roman"/>
              </a:rPr>
              <a:t>2020-03-23</a:t>
            </a:fld>
            <a:endParaRPr lang="lt-LT" sz="1200" b="0" strike="noStrike" spc="-1">
              <a:latin typeface="Times New Roman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93C904-6E0E-4D33-9821-4B0F2386F2A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lt-LT" sz="1600" b="0" strike="noStrike" spc="-1" dirty="0">
                <a:latin typeface="Times New Roman"/>
              </a:rPr>
              <a:t>Radiologinė COVID-19 diagnostika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27F3E6-132F-48B3-A554-626737073B2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18839D70-06D0-4634-9E8D-394C369A04C2}" type="slidenum">
              <a:rPr lang="lt-LT" sz="1200" b="0" strike="noStrike" spc="-1" smtClean="0">
                <a:solidFill>
                  <a:srgbClr val="8B8B8B"/>
                </a:solidFill>
                <a:latin typeface="Calibri"/>
              </a:rPr>
              <a:t>9</a:t>
            </a:fld>
            <a:endParaRPr lang="lt-LT" sz="1200" b="0" strike="noStrike" spc="-1"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594</TotalTime>
  <Words>816</Words>
  <Application>Microsoft Office PowerPoint</Application>
  <PresentationFormat>Plačiaekranė</PresentationFormat>
  <Paragraphs>173</Paragraphs>
  <Slides>26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6</vt:i4>
      </vt:variant>
      <vt:variant>
        <vt:lpstr>Tema</vt:lpstr>
      </vt:variant>
      <vt:variant>
        <vt:i4>2</vt:i4>
      </vt:variant>
      <vt:variant>
        <vt:lpstr>Skaidrių pavadinimai</vt:lpstr>
      </vt:variant>
      <vt:variant>
        <vt:i4>26</vt:i4>
      </vt:variant>
    </vt:vector>
  </HeadingPairs>
  <TitlesOfParts>
    <vt:vector size="34" baseType="lpstr">
      <vt:lpstr>Arial</vt:lpstr>
      <vt:lpstr>Calibri</vt:lpstr>
      <vt:lpstr>Calibri Light</vt:lpstr>
      <vt:lpstr>Symbol</vt:lpstr>
      <vt:lpstr>Times New Roman</vt:lpstr>
      <vt:lpstr>Wingdings</vt:lpstr>
      <vt:lpstr>Office Theme</vt:lpstr>
      <vt:lpstr>Office Theme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Tadas</dc:creator>
  <dc:description/>
  <cp:lastModifiedBy>Jurgita Zaveckiene</cp:lastModifiedBy>
  <cp:revision>49</cp:revision>
  <dcterms:created xsi:type="dcterms:W3CDTF">2020-03-21T13:33:01Z</dcterms:created>
  <dcterms:modified xsi:type="dcterms:W3CDTF">2020-03-23T21:57:09Z</dcterms:modified>
  <dc:language>lt-LT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Plačiaekranė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27</vt:i4>
  </property>
</Properties>
</file>